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9" autoAdjust="0"/>
  </p:normalViewPr>
  <p:slideViewPr>
    <p:cSldViewPr snapToGrid="0" snapToObjects="1">
      <p:cViewPr>
        <p:scale>
          <a:sx n="100" d="100"/>
          <a:sy n="100" d="100"/>
        </p:scale>
        <p:origin x="7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B906-B28B-4F88-BDFE-ADCF134005EC}" type="datetimeFigureOut">
              <a:rPr kumimoji="1" lang="ja-JP" altLang="en-US" smtClean="0"/>
              <a:t>2018/4/2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C2A9-45F6-4A3E-BA37-37FCEB2095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15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正８角形を作図します。</a:t>
            </a:r>
            <a:endParaRPr kumimoji="1" lang="en-US" altLang="ja-JP" dirty="0"/>
          </a:p>
          <a:p>
            <a:r>
              <a:rPr kumimoji="1" lang="ja-JP" altLang="en-US" dirty="0"/>
              <a:t>発問　円の中心のまわりの角は何度ですか。（３６０</a:t>
            </a:r>
            <a:r>
              <a:rPr kumimoji="1" lang="en-US" altLang="ja-JP" dirty="0"/>
              <a:t>°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ja-JP" altLang="en-US" dirty="0"/>
              <a:t>発問　３６０</a:t>
            </a:r>
            <a:r>
              <a:rPr kumimoji="1" lang="en-US" altLang="ja-JP" dirty="0"/>
              <a:t>°</a:t>
            </a:r>
            <a:r>
              <a:rPr kumimoji="1" lang="ja-JP" altLang="en-US" dirty="0"/>
              <a:t>を何等分しますか。（８等分）</a:t>
            </a:r>
            <a:endParaRPr kumimoji="1" lang="en-US" altLang="ja-JP" dirty="0"/>
          </a:p>
          <a:p>
            <a:r>
              <a:rPr kumimoji="1" lang="ja-JP" altLang="en-US" dirty="0"/>
              <a:t>指示　ノートに式かきなさい。（３６０</a:t>
            </a:r>
            <a:r>
              <a:rPr kumimoji="1" lang="en-US" altLang="ja-JP" dirty="0"/>
              <a:t>÷</a:t>
            </a:r>
            <a:r>
              <a:rPr kumimoji="1" lang="ja-JP" altLang="en-US" dirty="0"/>
              <a:t>８）</a:t>
            </a:r>
            <a:endParaRPr kumimoji="1" lang="en-US" altLang="ja-JP" dirty="0"/>
          </a:p>
          <a:p>
            <a:r>
              <a:rPr kumimoji="1" lang="ja-JP" altLang="en-US" dirty="0"/>
              <a:t>指示　計算して、答えを求めなさい。（４５</a:t>
            </a:r>
            <a:r>
              <a:rPr kumimoji="1" lang="en-US" altLang="ja-JP" dirty="0"/>
              <a:t>°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C2A9-45F6-4A3E-BA37-37FCEB2095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スクラッチです。</a:t>
            </a:r>
            <a:endParaRPr kumimoji="1" lang="en-US" altLang="ja-JP" dirty="0"/>
          </a:p>
          <a:p>
            <a:r>
              <a:rPr kumimoji="1" lang="ja-JP" altLang="en-US" dirty="0"/>
              <a:t>ねこに正８角形をかくようにプログラミングします。</a:t>
            </a:r>
            <a:endParaRPr kumimoji="1" lang="en-US" altLang="ja-JP" dirty="0"/>
          </a:p>
          <a:p>
            <a:r>
              <a:rPr kumimoji="1" lang="ja-JP" altLang="en-US" dirty="0"/>
              <a:t>３つのブロックを命令ブロックを組み合わせます。</a:t>
            </a:r>
            <a:endParaRPr kumimoji="1" lang="en-US" altLang="ja-JP" dirty="0"/>
          </a:p>
          <a:p>
            <a:r>
              <a:rPr kumimoji="1" lang="ja-JP" altLang="en-US" dirty="0"/>
              <a:t>みどりの旗をクリックすると</a:t>
            </a:r>
            <a:endParaRPr kumimoji="1" lang="en-US" altLang="ja-JP" dirty="0"/>
          </a:p>
          <a:p>
            <a:r>
              <a:rPr kumimoji="1" lang="ja-JP" altLang="en-US" dirty="0"/>
              <a:t>このように直線を引いてくれますね。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C2A9-45F6-4A3E-BA37-37FCEB2095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３６０</a:t>
            </a:r>
            <a:r>
              <a:rPr kumimoji="1" lang="en-US" altLang="ja-JP" dirty="0"/>
              <a:t>°</a:t>
            </a:r>
            <a:r>
              <a:rPr kumimoji="1" lang="ja-JP" altLang="en-US" dirty="0"/>
              <a:t>を８等分すると４５</a:t>
            </a:r>
            <a:r>
              <a:rPr kumimoji="1" lang="en-US" altLang="ja-JP" dirty="0"/>
              <a:t>°</a:t>
            </a:r>
            <a:r>
              <a:rPr kumimoji="1" lang="ja-JP" altLang="en-US" dirty="0"/>
              <a:t>でした。</a:t>
            </a:r>
            <a:endParaRPr kumimoji="1" lang="en-US" altLang="ja-JP" dirty="0"/>
          </a:p>
          <a:p>
            <a:r>
              <a:rPr kumimoji="1" lang="ja-JP" altLang="en-US" dirty="0"/>
              <a:t>４５</a:t>
            </a:r>
            <a:r>
              <a:rPr kumimoji="1" lang="en-US" altLang="ja-JP" dirty="0"/>
              <a:t>°</a:t>
            </a:r>
            <a:r>
              <a:rPr kumimoji="1" lang="ja-JP" altLang="en-US" dirty="0"/>
              <a:t>回すというブロックをつけくわえます。</a:t>
            </a:r>
            <a:endParaRPr kumimoji="1" lang="en-US" altLang="ja-JP" dirty="0"/>
          </a:p>
          <a:p>
            <a:r>
              <a:rPr kumimoji="1" lang="ja-JP" altLang="en-US" dirty="0"/>
              <a:t>旗をクリック。</a:t>
            </a:r>
            <a:endParaRPr kumimoji="1" lang="en-US" altLang="ja-JP" dirty="0"/>
          </a:p>
          <a:p>
            <a:r>
              <a:rPr kumimoji="1" lang="ja-JP" altLang="en-US" dirty="0"/>
              <a:t>このように動きますね。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正８角形をかかせるために、命令ブロックを増やします。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C2A9-45F6-4A3E-BA37-37FCEB2095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命令ブロックをふやしました。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今、２回繰り返しました。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発問　</a:t>
            </a:r>
            <a:r>
              <a:rPr lang="ja-JP" altLang="en-US" sz="1200" dirty="0"/>
              <a:t>正８角形をかくためには</a:t>
            </a:r>
            <a:r>
              <a:rPr kumimoji="1" lang="ja-JP" altLang="en-US" sz="1200" dirty="0"/>
              <a:t>全部で何回プログラムすれば</a:t>
            </a:r>
            <a:r>
              <a:rPr lang="ja-JP" altLang="en-US" sz="1200" dirty="0"/>
              <a:t>いいですか？（８回）</a:t>
            </a: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C2A9-45F6-4A3E-BA37-37FCEB2095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８回プログラミングしました。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クリック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ねこが正８角形をかきましたね。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指示　スクラッチを開いて、みんなもプログラミングしてごらんなさい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C2A9-45F6-4A3E-BA37-37FCEB2095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８回分プログラミングするのは大変です。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発問　</a:t>
            </a:r>
            <a:r>
              <a:rPr lang="ja-JP" altLang="en-US" sz="1200" dirty="0"/>
              <a:t>もっと簡単にプログラミングするにはどうしますか。（繰り返すといい）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繰り返しブロックをつかって、このようにプログラミングしました。</a:t>
            </a:r>
            <a:endParaRPr lang="en-US" altLang="ja-JP" sz="1200" dirty="0"/>
          </a:p>
          <a:p>
            <a:endParaRPr lang="en-US" altLang="ja-JP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指示　スクラッチを開いて、プログラミングしてごらんなさい</a:t>
            </a:r>
          </a:p>
          <a:p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C2A9-45F6-4A3E-BA37-37FCEB2095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この繰り返しのプログラムを使って</a:t>
            </a:r>
            <a:endParaRPr kumimoji="1" lang="en-US" altLang="ja-JP" dirty="0"/>
          </a:p>
          <a:p>
            <a:r>
              <a:rPr kumimoji="1" lang="ja-JP" altLang="en-US" dirty="0"/>
              <a:t>他の正多角形をかいてみましょう。（ワークシート配付）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C2A9-45F6-4A3E-BA37-37FCEB2095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35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5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7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63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90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78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47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9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60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35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D9A7-B072-E346-A6B4-9A023D350B25}" type="datetimeFigureOut">
              <a:rPr kumimoji="1" lang="ja-JP" altLang="en-US" smtClean="0"/>
              <a:pPr/>
              <a:t>2018/4/2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068E-2F09-8A4D-B7E1-C0E06F85CF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4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正多角形の作図</a:t>
            </a:r>
            <a:r>
              <a:rPr lang="ja-JP" altLang="en-US" dirty="0"/>
              <a:t>で</a:t>
            </a:r>
            <a:br>
              <a:rPr lang="en-US" altLang="ja-JP" dirty="0"/>
            </a:br>
            <a:r>
              <a:rPr lang="ja-JP" altLang="en-US" dirty="0"/>
              <a:t>プログラミング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73123" y="581076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作成：塩谷直大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EC080D-459C-4C7C-AD1F-1C423EF10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429000"/>
            <a:ext cx="3152775" cy="32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8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4001" y="256492"/>
            <a:ext cx="23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正</a:t>
            </a:r>
            <a:r>
              <a:rPr kumimoji="1" lang="ja-JP" altLang="en-US" dirty="0"/>
              <a:t>８角形を作図しよう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411782" y="1322959"/>
            <a:ext cx="4306135" cy="43200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八角形 14"/>
          <p:cNvSpPr/>
          <p:nvPr/>
        </p:nvSpPr>
        <p:spPr>
          <a:xfrm>
            <a:off x="582424" y="1500742"/>
            <a:ext cx="3957504" cy="3959999"/>
          </a:xfrm>
          <a:prstGeom prst="octagon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582424" y="1500742"/>
            <a:ext cx="3957504" cy="3959999"/>
            <a:chOff x="582424" y="1500742"/>
            <a:chExt cx="3957504" cy="3959999"/>
          </a:xfrm>
        </p:grpSpPr>
        <p:cxnSp>
          <p:nvCxnSpPr>
            <p:cNvPr id="17" name="直線コネクタ 16"/>
            <p:cNvCxnSpPr>
              <a:stCxn id="15" idx="3"/>
            </p:cNvCxnSpPr>
            <p:nvPr/>
          </p:nvCxnSpPr>
          <p:spPr>
            <a:xfrm flipV="1">
              <a:off x="1741537" y="1500742"/>
              <a:ext cx="1620749" cy="39599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15" idx="4"/>
              <a:endCxn id="15" idx="0"/>
            </p:cNvCxnSpPr>
            <p:nvPr/>
          </p:nvCxnSpPr>
          <p:spPr>
            <a:xfrm flipV="1">
              <a:off x="582424" y="2659855"/>
              <a:ext cx="3957504" cy="16417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82424" y="2659855"/>
              <a:ext cx="3957504" cy="16417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15" idx="6"/>
            </p:cNvCxnSpPr>
            <p:nvPr/>
          </p:nvCxnSpPr>
          <p:spPr>
            <a:xfrm>
              <a:off x="1741537" y="1500742"/>
              <a:ext cx="1620749" cy="39599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円/楕円 26"/>
          <p:cNvSpPr/>
          <p:nvPr/>
        </p:nvSpPr>
        <p:spPr>
          <a:xfrm>
            <a:off x="2507700" y="3429000"/>
            <a:ext cx="1016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83270" y="957323"/>
            <a:ext cx="3644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円の中心のまわりの角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1750" y="1436871"/>
            <a:ext cx="104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３６０</a:t>
            </a:r>
            <a:r>
              <a:rPr lang="en-US" altLang="ja-JP" sz="2800" dirty="0"/>
              <a:t>°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81750" y="1976557"/>
            <a:ext cx="372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３６０</a:t>
            </a:r>
            <a:r>
              <a:rPr lang="en-US" altLang="ja-JP" sz="2800" dirty="0"/>
              <a:t>°</a:t>
            </a:r>
            <a:r>
              <a:rPr lang="ja-JP" altLang="en-US" sz="2800" dirty="0"/>
              <a:t>を何等分しますか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99470" y="2416763"/>
            <a:ext cx="1148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８等分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1750" y="30137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式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04002" y="3013780"/>
            <a:ext cx="1345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３６０</a:t>
            </a:r>
            <a:r>
              <a:rPr lang="en-US" altLang="ja-JP" sz="2800" dirty="0"/>
              <a:t>÷</a:t>
            </a:r>
            <a:r>
              <a:rPr lang="ja-JP" altLang="en-US" sz="2800" dirty="0"/>
              <a:t>８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99470" y="3608792"/>
            <a:ext cx="86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答え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18971" y="3615480"/>
            <a:ext cx="797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４５</a:t>
            </a:r>
            <a:r>
              <a:rPr lang="en-US" altLang="ja-JP" sz="2800" dirty="0"/>
              <a:t>°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02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4001" y="256492"/>
            <a:ext cx="23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正</a:t>
            </a:r>
            <a:r>
              <a:rPr kumimoji="1" lang="ja-JP" altLang="en-US" dirty="0"/>
              <a:t>８角形を作図しよう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299" t="25215" r="77562" b="54834"/>
          <a:stretch/>
        </p:blipFill>
        <p:spPr>
          <a:xfrm>
            <a:off x="2914315" y="256492"/>
            <a:ext cx="1176420" cy="588211"/>
          </a:xfrm>
          <a:prstGeom prst="rect">
            <a:avLst/>
          </a:prstGeom>
        </p:spPr>
      </p:pic>
      <p:pic>
        <p:nvPicPr>
          <p:cNvPr id="22" name="図 21" descr="スクリーンショット 2018-02-27 16.35.37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95" b="66797" l="59956" r="86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57" t="53567" r="12865" b="31351"/>
          <a:stretch/>
        </p:blipFill>
        <p:spPr>
          <a:xfrm>
            <a:off x="5099242" y="63756"/>
            <a:ext cx="4291186" cy="1309942"/>
          </a:xfrm>
          <a:prstGeom prst="rect">
            <a:avLst/>
          </a:prstGeom>
        </p:spPr>
      </p:pic>
      <p:pic>
        <p:nvPicPr>
          <p:cNvPr id="23" name="図 22" descr="スクリーンショット 2018-02-27 16.38.4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2" b="61904" l="61565" r="76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50" t="50202" r="21198" b="36796"/>
          <a:stretch/>
        </p:blipFill>
        <p:spPr>
          <a:xfrm>
            <a:off x="4893779" y="711997"/>
            <a:ext cx="2958659" cy="1129261"/>
          </a:xfrm>
          <a:prstGeom prst="rect">
            <a:avLst/>
          </a:prstGeom>
        </p:spPr>
      </p:pic>
      <p:pic>
        <p:nvPicPr>
          <p:cNvPr id="25" name="図 24" descr="スクリーンショット 2018-02-27 16.38.43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04" b="73828" l="62152" r="77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50" t="64216" r="21637" b="24861"/>
          <a:stretch/>
        </p:blipFill>
        <p:spPr>
          <a:xfrm>
            <a:off x="5118198" y="1322959"/>
            <a:ext cx="2597299" cy="948579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1742288" y="5464108"/>
            <a:ext cx="1619998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上矢印 5"/>
          <p:cNvSpPr/>
          <p:nvPr/>
        </p:nvSpPr>
        <p:spPr>
          <a:xfrm rot="20025646">
            <a:off x="2948121" y="528356"/>
            <a:ext cx="603923" cy="750507"/>
          </a:xfrm>
          <a:prstGeom prst="upArrow">
            <a:avLst>
              <a:gd name="adj1" fmla="val 30832"/>
              <a:gd name="adj2" fmla="val 96695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C340BEA-BCFD-42EE-89FF-B2D84CADB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312" y="4489567"/>
            <a:ext cx="1704975" cy="17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411782" y="1322959"/>
            <a:ext cx="4306135" cy="4320000"/>
            <a:chOff x="411782" y="1322959"/>
            <a:chExt cx="4306135" cy="4320000"/>
          </a:xfrm>
        </p:grpSpPr>
        <p:sp>
          <p:nvSpPr>
            <p:cNvPr id="13" name="円/楕円 12"/>
            <p:cNvSpPr/>
            <p:nvPr/>
          </p:nvSpPr>
          <p:spPr>
            <a:xfrm>
              <a:off x="411782" y="1322959"/>
              <a:ext cx="4306135" cy="4320000"/>
            </a:xfrm>
            <a:prstGeom prst="ellipse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八角形 13"/>
            <p:cNvSpPr/>
            <p:nvPr/>
          </p:nvSpPr>
          <p:spPr>
            <a:xfrm>
              <a:off x="582424" y="1500742"/>
              <a:ext cx="3957504" cy="3959999"/>
            </a:xfrm>
            <a:prstGeom prst="octagon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582424" y="1500742"/>
              <a:ext cx="3957504" cy="3959999"/>
              <a:chOff x="582424" y="1500742"/>
              <a:chExt cx="3957504" cy="3959999"/>
            </a:xfrm>
          </p:grpSpPr>
          <p:cxnSp>
            <p:nvCxnSpPr>
              <p:cNvPr id="17" name="直線コネクタ 16"/>
              <p:cNvCxnSpPr>
                <a:stCxn id="14" idx="3"/>
              </p:cNvCxnSpPr>
              <p:nvPr/>
            </p:nvCxnSpPr>
            <p:spPr>
              <a:xfrm flipV="1">
                <a:off x="1741537" y="1500742"/>
                <a:ext cx="1620749" cy="39599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>
                <a:stCxn id="14" idx="4"/>
                <a:endCxn id="14" idx="0"/>
              </p:cNvCxnSpPr>
              <p:nvPr/>
            </p:nvCxnSpPr>
            <p:spPr>
              <a:xfrm flipV="1">
                <a:off x="582424" y="2659855"/>
                <a:ext cx="3957504" cy="164177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582424" y="2659855"/>
                <a:ext cx="3957504" cy="16417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>
                <a:stCxn id="14" idx="6"/>
              </p:cNvCxnSpPr>
              <p:nvPr/>
            </p:nvCxnSpPr>
            <p:spPr>
              <a:xfrm>
                <a:off x="1741537" y="1500742"/>
                <a:ext cx="1620749" cy="39599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円/楕円 15"/>
            <p:cNvSpPr/>
            <p:nvPr/>
          </p:nvSpPr>
          <p:spPr>
            <a:xfrm>
              <a:off x="2507700" y="3429000"/>
              <a:ext cx="1016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54001" y="256492"/>
            <a:ext cx="23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正</a:t>
            </a:r>
            <a:r>
              <a:rPr kumimoji="1" lang="ja-JP" altLang="en-US" dirty="0"/>
              <a:t>８角形を作図しよう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299" t="25215" r="77562" b="54834"/>
          <a:stretch/>
        </p:blipFill>
        <p:spPr>
          <a:xfrm>
            <a:off x="2914315" y="256492"/>
            <a:ext cx="1176420" cy="588211"/>
          </a:xfrm>
          <a:prstGeom prst="rect">
            <a:avLst/>
          </a:prstGeom>
        </p:spPr>
      </p:pic>
      <p:pic>
        <p:nvPicPr>
          <p:cNvPr id="22" name="図 21" descr="スクリーンショット 2018-02-27 16.35.37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95" b="66797" l="59956" r="86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57" t="53567" r="12865" b="31351"/>
          <a:stretch/>
        </p:blipFill>
        <p:spPr>
          <a:xfrm>
            <a:off x="5099242" y="63756"/>
            <a:ext cx="4291186" cy="1309942"/>
          </a:xfrm>
          <a:prstGeom prst="rect">
            <a:avLst/>
          </a:prstGeom>
        </p:spPr>
      </p:pic>
      <p:pic>
        <p:nvPicPr>
          <p:cNvPr id="23" name="図 22" descr="スクリーンショット 2018-02-27 16.38.4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2" b="61904" l="61565" r="76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50" t="50202" r="21198" b="36796"/>
          <a:stretch/>
        </p:blipFill>
        <p:spPr>
          <a:xfrm>
            <a:off x="4893779" y="711997"/>
            <a:ext cx="2958659" cy="1129261"/>
          </a:xfrm>
          <a:prstGeom prst="rect">
            <a:avLst/>
          </a:prstGeom>
        </p:spPr>
      </p:pic>
      <p:pic>
        <p:nvPicPr>
          <p:cNvPr id="25" name="図 24" descr="スクリーンショット 2018-02-27 16.38.43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04" b="73828" l="62152" r="77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50" t="64216" r="21637" b="24861"/>
          <a:stretch/>
        </p:blipFill>
        <p:spPr>
          <a:xfrm>
            <a:off x="5118198" y="1322959"/>
            <a:ext cx="2597299" cy="948579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1742288" y="5464108"/>
            <a:ext cx="1619998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上矢印 5"/>
          <p:cNvSpPr/>
          <p:nvPr/>
        </p:nvSpPr>
        <p:spPr>
          <a:xfrm rot="20025646">
            <a:off x="2948121" y="528356"/>
            <a:ext cx="603923" cy="750507"/>
          </a:xfrm>
          <a:prstGeom prst="upArrow">
            <a:avLst>
              <a:gd name="adj1" fmla="val 30832"/>
              <a:gd name="adj2" fmla="val 96695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スクリーンショット 2018-02-27 16.38.43.p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297" b="67318" l="79649" r="96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28" t="52932" r="3801" b="30945"/>
          <a:stretch/>
        </p:blipFill>
        <p:spPr>
          <a:xfrm>
            <a:off x="5083339" y="1609313"/>
            <a:ext cx="2606332" cy="1400282"/>
          </a:xfrm>
          <a:prstGeom prst="rect">
            <a:avLst/>
          </a:prstGeom>
        </p:spPr>
      </p:pic>
      <p:grpSp>
        <p:nvGrpSpPr>
          <p:cNvPr id="8" name="図形グループ 7"/>
          <p:cNvGrpSpPr/>
          <p:nvPr/>
        </p:nvGrpSpPr>
        <p:grpSpPr>
          <a:xfrm>
            <a:off x="1664634" y="2605893"/>
            <a:ext cx="1770117" cy="1856380"/>
            <a:chOff x="1664634" y="2605893"/>
            <a:chExt cx="1770117" cy="1856380"/>
          </a:xfrm>
        </p:grpSpPr>
        <p:sp>
          <p:nvSpPr>
            <p:cNvPr id="5" name="パイ 4"/>
            <p:cNvSpPr/>
            <p:nvPr/>
          </p:nvSpPr>
          <p:spPr>
            <a:xfrm rot="12202818">
              <a:off x="1664634" y="2605893"/>
              <a:ext cx="1770117" cy="1856380"/>
            </a:xfrm>
            <a:prstGeom prst="pie">
              <a:avLst>
                <a:gd name="adj1" fmla="val 13404599"/>
                <a:gd name="adj2" fmla="val 16200000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275610" y="3932297"/>
              <a:ext cx="578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４５</a:t>
              </a:r>
              <a:r>
                <a:rPr kumimoji="1" lang="en-US" altLang="ja-JP" dirty="0"/>
                <a:t>°</a:t>
              </a:r>
              <a:endParaRPr kumimoji="1" lang="ja-JP" altLang="en-US" dirty="0"/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B8211D40-08FE-4329-A7FA-5C4A348C5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39">
            <a:off x="1018740" y="4577672"/>
            <a:ext cx="1435142" cy="145855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BE76FE4-50F1-450E-AA4A-1A226CDB41A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95243">
            <a:off x="2616834" y="4556115"/>
            <a:ext cx="1435142" cy="145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411782" y="1322959"/>
            <a:ext cx="4306135" cy="4320000"/>
            <a:chOff x="411782" y="1322959"/>
            <a:chExt cx="4306135" cy="4320000"/>
          </a:xfrm>
        </p:grpSpPr>
        <p:sp>
          <p:nvSpPr>
            <p:cNvPr id="13" name="円/楕円 12"/>
            <p:cNvSpPr/>
            <p:nvPr/>
          </p:nvSpPr>
          <p:spPr>
            <a:xfrm>
              <a:off x="411782" y="1322959"/>
              <a:ext cx="4306135" cy="4320000"/>
            </a:xfrm>
            <a:prstGeom prst="ellipse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八角形 13"/>
            <p:cNvSpPr/>
            <p:nvPr/>
          </p:nvSpPr>
          <p:spPr>
            <a:xfrm>
              <a:off x="582424" y="1500742"/>
              <a:ext cx="3957504" cy="3959999"/>
            </a:xfrm>
            <a:prstGeom prst="octagon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582424" y="1500742"/>
              <a:ext cx="3957504" cy="3959999"/>
              <a:chOff x="582424" y="1500742"/>
              <a:chExt cx="3957504" cy="3959999"/>
            </a:xfrm>
          </p:grpSpPr>
          <p:cxnSp>
            <p:nvCxnSpPr>
              <p:cNvPr id="17" name="直線コネクタ 16"/>
              <p:cNvCxnSpPr>
                <a:stCxn id="14" idx="3"/>
              </p:cNvCxnSpPr>
              <p:nvPr/>
            </p:nvCxnSpPr>
            <p:spPr>
              <a:xfrm flipV="1">
                <a:off x="1741537" y="1500742"/>
                <a:ext cx="1620749" cy="39599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>
                <a:stCxn id="14" idx="4"/>
                <a:endCxn id="14" idx="0"/>
              </p:cNvCxnSpPr>
              <p:nvPr/>
            </p:nvCxnSpPr>
            <p:spPr>
              <a:xfrm flipV="1">
                <a:off x="582424" y="2659855"/>
                <a:ext cx="3957504" cy="164177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582424" y="2659855"/>
                <a:ext cx="3957504" cy="16417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>
                <a:stCxn id="14" idx="6"/>
              </p:cNvCxnSpPr>
              <p:nvPr/>
            </p:nvCxnSpPr>
            <p:spPr>
              <a:xfrm>
                <a:off x="1741537" y="1500742"/>
                <a:ext cx="1620749" cy="39599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円/楕円 15"/>
            <p:cNvSpPr/>
            <p:nvPr/>
          </p:nvSpPr>
          <p:spPr>
            <a:xfrm>
              <a:off x="2507700" y="3429000"/>
              <a:ext cx="1016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54001" y="256492"/>
            <a:ext cx="23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正</a:t>
            </a:r>
            <a:r>
              <a:rPr kumimoji="1" lang="ja-JP" altLang="en-US" dirty="0"/>
              <a:t>８角形を作図しよう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299" t="25215" r="77562" b="54834"/>
          <a:stretch/>
        </p:blipFill>
        <p:spPr>
          <a:xfrm>
            <a:off x="2914315" y="256492"/>
            <a:ext cx="1176420" cy="588211"/>
          </a:xfrm>
          <a:prstGeom prst="rect">
            <a:avLst/>
          </a:prstGeom>
        </p:spPr>
      </p:pic>
      <p:pic>
        <p:nvPicPr>
          <p:cNvPr id="22" name="図 21" descr="スクリーンショット 2018-02-27 16.35.37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95" b="66797" l="59956" r="86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57" t="53567" r="12865" b="31351"/>
          <a:stretch/>
        </p:blipFill>
        <p:spPr>
          <a:xfrm>
            <a:off x="5099242" y="63756"/>
            <a:ext cx="4291186" cy="1309942"/>
          </a:xfrm>
          <a:prstGeom prst="rect">
            <a:avLst/>
          </a:prstGeom>
        </p:spPr>
      </p:pic>
      <p:pic>
        <p:nvPicPr>
          <p:cNvPr id="23" name="図 22" descr="スクリーンショット 2018-02-27 16.38.4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2" b="61904" l="61565" r="76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50" t="50202" r="21198" b="36796"/>
          <a:stretch/>
        </p:blipFill>
        <p:spPr>
          <a:xfrm>
            <a:off x="4893779" y="711997"/>
            <a:ext cx="2958659" cy="1129261"/>
          </a:xfrm>
          <a:prstGeom prst="rect">
            <a:avLst/>
          </a:prstGeom>
        </p:spPr>
      </p:pic>
      <p:pic>
        <p:nvPicPr>
          <p:cNvPr id="25" name="図 24" descr="スクリーンショット 2018-02-27 16.38.43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04" b="73828" l="62152" r="77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50" t="64216" r="21637" b="24861"/>
          <a:stretch/>
        </p:blipFill>
        <p:spPr>
          <a:xfrm>
            <a:off x="5118198" y="1322959"/>
            <a:ext cx="2597299" cy="948579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1742288" y="5464108"/>
            <a:ext cx="1619998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上矢印 5"/>
          <p:cNvSpPr/>
          <p:nvPr/>
        </p:nvSpPr>
        <p:spPr>
          <a:xfrm rot="20025646">
            <a:off x="2948121" y="528356"/>
            <a:ext cx="603923" cy="750507"/>
          </a:xfrm>
          <a:prstGeom prst="upArrow">
            <a:avLst>
              <a:gd name="adj1" fmla="val 30832"/>
              <a:gd name="adj2" fmla="val 96695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スクリーンショット 2018-02-27 16.38.43.p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297" b="67318" l="79649" r="96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28" t="52932" r="3801" b="30945"/>
          <a:stretch/>
        </p:blipFill>
        <p:spPr>
          <a:xfrm>
            <a:off x="5083339" y="1609313"/>
            <a:ext cx="2606332" cy="1400282"/>
          </a:xfrm>
          <a:prstGeom prst="rect">
            <a:avLst/>
          </a:prstGeom>
        </p:spPr>
      </p:pic>
      <p:grpSp>
        <p:nvGrpSpPr>
          <p:cNvPr id="8" name="図形グループ 7"/>
          <p:cNvGrpSpPr/>
          <p:nvPr/>
        </p:nvGrpSpPr>
        <p:grpSpPr>
          <a:xfrm>
            <a:off x="1664634" y="2605893"/>
            <a:ext cx="1770117" cy="1856380"/>
            <a:chOff x="1664634" y="2605893"/>
            <a:chExt cx="1770117" cy="1856380"/>
          </a:xfrm>
        </p:grpSpPr>
        <p:sp>
          <p:nvSpPr>
            <p:cNvPr id="5" name="パイ 4"/>
            <p:cNvSpPr/>
            <p:nvPr/>
          </p:nvSpPr>
          <p:spPr>
            <a:xfrm rot="12202818">
              <a:off x="1664634" y="2605893"/>
              <a:ext cx="1770117" cy="1856380"/>
            </a:xfrm>
            <a:prstGeom prst="pie">
              <a:avLst>
                <a:gd name="adj1" fmla="val 13404599"/>
                <a:gd name="adj2" fmla="val 16200000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275610" y="3932297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HGPｺﾞｼｯｸE" pitchFamily="50" charset="-128"/>
                  <a:ea typeface="HGPｺﾞｼｯｸE" pitchFamily="50" charset="-128"/>
                </a:rPr>
                <a:t>４５</a:t>
              </a:r>
              <a:r>
                <a:rPr kumimoji="1" lang="en-US" altLang="ja-JP" dirty="0">
                  <a:latin typeface="HGPｺﾞｼｯｸE" pitchFamily="50" charset="-128"/>
                  <a:ea typeface="HGPｺﾞｼｯｸE" pitchFamily="50" charset="-128"/>
                </a:rPr>
                <a:t>°</a:t>
              </a:r>
              <a:endParaRPr kumimoji="1" lang="ja-JP" altLang="en-US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cxnSp>
        <p:nvCxnSpPr>
          <p:cNvPr id="26" name="直線コネクタ 25"/>
          <p:cNvCxnSpPr/>
          <p:nvPr/>
        </p:nvCxnSpPr>
        <p:spPr>
          <a:xfrm>
            <a:off x="3133373" y="4890070"/>
            <a:ext cx="1619998" cy="0"/>
          </a:xfrm>
          <a:prstGeom prst="line">
            <a:avLst/>
          </a:prstGeom>
          <a:ln>
            <a:solidFill>
              <a:srgbClr val="0000FF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スクリーンショット 2018-02-27 16.38.43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04" b="73828" l="62152" r="77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50" t="64216" r="21637" b="24861"/>
          <a:stretch/>
        </p:blipFill>
        <p:spPr>
          <a:xfrm>
            <a:off x="5101265" y="2398617"/>
            <a:ext cx="2597299" cy="948579"/>
          </a:xfrm>
          <a:prstGeom prst="rect">
            <a:avLst/>
          </a:prstGeom>
        </p:spPr>
      </p:pic>
      <p:pic>
        <p:nvPicPr>
          <p:cNvPr id="28" name="図 27" descr="スクリーンショット 2018-02-27 16.38.43.p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297" b="67318" l="79649" r="96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28" t="52932" r="3801" b="30945"/>
          <a:stretch/>
        </p:blipFill>
        <p:spPr>
          <a:xfrm>
            <a:off x="5066406" y="2676788"/>
            <a:ext cx="2606332" cy="1400282"/>
          </a:xfrm>
          <a:prstGeom prst="rect">
            <a:avLst/>
          </a:prstGeom>
        </p:spPr>
      </p:pic>
      <p:grpSp>
        <p:nvGrpSpPr>
          <p:cNvPr id="31" name="図形グループ 30"/>
          <p:cNvGrpSpPr/>
          <p:nvPr/>
        </p:nvGrpSpPr>
        <p:grpSpPr>
          <a:xfrm rot="18905271">
            <a:off x="1681560" y="2572027"/>
            <a:ext cx="1770117" cy="1856380"/>
            <a:chOff x="1664634" y="2605893"/>
            <a:chExt cx="1770117" cy="1856380"/>
          </a:xfrm>
        </p:grpSpPr>
        <p:sp>
          <p:nvSpPr>
            <p:cNvPr id="32" name="パイ 31"/>
            <p:cNvSpPr/>
            <p:nvPr/>
          </p:nvSpPr>
          <p:spPr>
            <a:xfrm rot="12202818">
              <a:off x="1664634" y="2605893"/>
              <a:ext cx="1770117" cy="1856380"/>
            </a:xfrm>
            <a:prstGeom prst="pie">
              <a:avLst>
                <a:gd name="adj1" fmla="val 13404599"/>
                <a:gd name="adj2" fmla="val 16200000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208021" y="3932297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HGPｺﾞｼｯｸE" pitchFamily="50" charset="-128"/>
                  <a:ea typeface="HGPｺﾞｼｯｸE" pitchFamily="50" charset="-128"/>
                </a:rPr>
                <a:t>４５</a:t>
              </a:r>
              <a:r>
                <a:rPr kumimoji="1" lang="en-US" altLang="ja-JP" dirty="0">
                  <a:latin typeface="HGPｺﾞｼｯｸE" pitchFamily="50" charset="-128"/>
                  <a:ea typeface="HGPｺﾞｼｯｸE" pitchFamily="50" charset="-128"/>
                </a:rPr>
                <a:t>°</a:t>
              </a:r>
              <a:endParaRPr kumimoji="1" lang="ja-JP" altLang="en-US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5170838" y="1500742"/>
            <a:ext cx="3596188" cy="1064658"/>
            <a:chOff x="5170838" y="1500742"/>
            <a:chExt cx="3596188" cy="1064658"/>
          </a:xfrm>
        </p:grpSpPr>
        <p:sp>
          <p:nvSpPr>
            <p:cNvPr id="2" name="角丸四角形 1"/>
            <p:cNvSpPr/>
            <p:nvPr/>
          </p:nvSpPr>
          <p:spPr>
            <a:xfrm>
              <a:off x="5170838" y="1500742"/>
              <a:ext cx="2681600" cy="1064658"/>
            </a:xfrm>
            <a:prstGeom prst="round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962900" y="1596613"/>
              <a:ext cx="804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１回目</a:t>
              </a: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5174676" y="2613827"/>
            <a:ext cx="3630450" cy="1064658"/>
            <a:chOff x="5174676" y="2613827"/>
            <a:chExt cx="3630450" cy="1064658"/>
          </a:xfrm>
        </p:grpSpPr>
        <p:sp>
          <p:nvSpPr>
            <p:cNvPr id="34" name="角丸四角形 33"/>
            <p:cNvSpPr/>
            <p:nvPr/>
          </p:nvSpPr>
          <p:spPr>
            <a:xfrm>
              <a:off x="5174676" y="2613827"/>
              <a:ext cx="2681600" cy="1064658"/>
            </a:xfrm>
            <a:prstGeom prst="round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001000" y="2676788"/>
              <a:ext cx="804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</a:rPr>
                <a:t>２</a:t>
              </a:r>
              <a:r>
                <a:rPr kumimoji="1" lang="ja-JP" altLang="en-US" dirty="0">
                  <a:solidFill>
                    <a:srgbClr val="FF0000"/>
                  </a:solidFill>
                </a:rPr>
                <a:t>回目</a:t>
              </a: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4952106" y="3767378"/>
            <a:ext cx="39813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正８角形をかくためには</a:t>
            </a:r>
            <a:endParaRPr lang="en-US" altLang="ja-JP" sz="2400" dirty="0"/>
          </a:p>
          <a:p>
            <a:r>
              <a:rPr kumimoji="1" lang="ja-JP" altLang="en-US" sz="2400" dirty="0"/>
              <a:t>全部で何回プログラムすれば</a:t>
            </a:r>
            <a:endParaRPr kumimoji="1" lang="en-US" altLang="ja-JP" sz="2400" dirty="0"/>
          </a:p>
          <a:p>
            <a:r>
              <a:rPr lang="ja-JP" altLang="en-US" sz="2400" dirty="0"/>
              <a:t>いいですか？</a:t>
            </a:r>
            <a:endParaRPr kumimoji="1" lang="ja-JP" altLang="en-US" sz="2400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4AB9AE43-92BA-4203-B612-C54265A773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98819">
            <a:off x="1062809" y="4667503"/>
            <a:ext cx="1420610" cy="144379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C09D4EF7-0123-4181-A02F-FB074287D2E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91680">
            <a:off x="2561481" y="4618360"/>
            <a:ext cx="1420610" cy="144379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0734D6A9-6440-448E-B38D-25F2D12F446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62546">
            <a:off x="3627222" y="3563682"/>
            <a:ext cx="1420610" cy="14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411782" y="1322959"/>
            <a:ext cx="4306135" cy="4320000"/>
            <a:chOff x="411782" y="1322959"/>
            <a:chExt cx="4306135" cy="4320000"/>
          </a:xfrm>
        </p:grpSpPr>
        <p:sp>
          <p:nvSpPr>
            <p:cNvPr id="13" name="円/楕円 12"/>
            <p:cNvSpPr/>
            <p:nvPr/>
          </p:nvSpPr>
          <p:spPr>
            <a:xfrm>
              <a:off x="411782" y="1322959"/>
              <a:ext cx="4306135" cy="4320000"/>
            </a:xfrm>
            <a:prstGeom prst="ellipse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八角形 13"/>
            <p:cNvSpPr/>
            <p:nvPr/>
          </p:nvSpPr>
          <p:spPr>
            <a:xfrm>
              <a:off x="582424" y="1500742"/>
              <a:ext cx="3957504" cy="3959999"/>
            </a:xfrm>
            <a:prstGeom prst="octagon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582424" y="1500742"/>
              <a:ext cx="3957504" cy="3959999"/>
              <a:chOff x="582424" y="1500742"/>
              <a:chExt cx="3957504" cy="3959999"/>
            </a:xfrm>
          </p:grpSpPr>
          <p:cxnSp>
            <p:nvCxnSpPr>
              <p:cNvPr id="17" name="直線コネクタ 16"/>
              <p:cNvCxnSpPr>
                <a:stCxn id="14" idx="3"/>
              </p:cNvCxnSpPr>
              <p:nvPr/>
            </p:nvCxnSpPr>
            <p:spPr>
              <a:xfrm flipV="1">
                <a:off x="1741537" y="1500742"/>
                <a:ext cx="1620749" cy="39599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>
                <a:stCxn id="14" idx="4"/>
                <a:endCxn id="14" idx="0"/>
              </p:cNvCxnSpPr>
              <p:nvPr/>
            </p:nvCxnSpPr>
            <p:spPr>
              <a:xfrm flipV="1">
                <a:off x="582424" y="2659855"/>
                <a:ext cx="3957504" cy="164177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582424" y="2659855"/>
                <a:ext cx="3957504" cy="16417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>
                <a:stCxn id="14" idx="6"/>
              </p:cNvCxnSpPr>
              <p:nvPr/>
            </p:nvCxnSpPr>
            <p:spPr>
              <a:xfrm>
                <a:off x="1741537" y="1500742"/>
                <a:ext cx="1620749" cy="39599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円/楕円 15"/>
            <p:cNvSpPr/>
            <p:nvPr/>
          </p:nvSpPr>
          <p:spPr>
            <a:xfrm>
              <a:off x="2507700" y="3429000"/>
              <a:ext cx="1016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54001" y="256492"/>
            <a:ext cx="23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正</a:t>
            </a:r>
            <a:r>
              <a:rPr kumimoji="1" lang="ja-JP" altLang="en-US" dirty="0"/>
              <a:t>８角形を作図しよう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299" t="25215" r="77562" b="54834"/>
          <a:stretch/>
        </p:blipFill>
        <p:spPr>
          <a:xfrm>
            <a:off x="2914315" y="256492"/>
            <a:ext cx="1176420" cy="588211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1742288" y="5464108"/>
            <a:ext cx="1619998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上矢印 5"/>
          <p:cNvSpPr/>
          <p:nvPr/>
        </p:nvSpPr>
        <p:spPr>
          <a:xfrm rot="20025646">
            <a:off x="2948121" y="528356"/>
            <a:ext cx="603923" cy="750507"/>
          </a:xfrm>
          <a:prstGeom prst="upArrow">
            <a:avLst>
              <a:gd name="adj1" fmla="val 30832"/>
              <a:gd name="adj2" fmla="val 96695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3133373" y="4890070"/>
            <a:ext cx="1619998" cy="0"/>
          </a:xfrm>
          <a:prstGeom prst="line">
            <a:avLst/>
          </a:prstGeom>
          <a:ln>
            <a:solidFill>
              <a:srgbClr val="0000FF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図形グループ 56"/>
          <p:cNvGrpSpPr/>
          <p:nvPr/>
        </p:nvGrpSpPr>
        <p:grpSpPr>
          <a:xfrm>
            <a:off x="5877809" y="129484"/>
            <a:ext cx="2478791" cy="5503662"/>
            <a:chOff x="5877809" y="129484"/>
            <a:chExt cx="2478791" cy="5503662"/>
          </a:xfrm>
        </p:grpSpPr>
        <p:pic>
          <p:nvPicPr>
            <p:cNvPr id="38" name="図 37" descr="スクリーンショット 2018-02-27 16.35.37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995" b="66797" l="59956" r="862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57" t="53567" r="12865" b="31351"/>
            <a:stretch/>
          </p:blipFill>
          <p:spPr>
            <a:xfrm>
              <a:off x="6013642" y="129484"/>
              <a:ext cx="2342958" cy="715219"/>
            </a:xfrm>
            <a:prstGeom prst="rect">
              <a:avLst/>
            </a:prstGeom>
          </p:spPr>
        </p:pic>
        <p:pic>
          <p:nvPicPr>
            <p:cNvPr id="39" name="図 38" descr="スクリーンショット 2018-02-27 16.38.43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02" b="61904" l="61565" r="768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0" t="50202" r="21198" b="36796"/>
            <a:stretch/>
          </p:blipFill>
          <p:spPr>
            <a:xfrm>
              <a:off x="5877809" y="487307"/>
              <a:ext cx="1717912" cy="655693"/>
            </a:xfrm>
            <a:prstGeom prst="rect">
              <a:avLst/>
            </a:prstGeom>
          </p:spPr>
        </p:pic>
        <p:pic>
          <p:nvPicPr>
            <p:cNvPr id="40" name="図 39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6026343" y="853756"/>
              <a:ext cx="1423654" cy="519943"/>
            </a:xfrm>
            <a:prstGeom prst="rect">
              <a:avLst/>
            </a:prstGeom>
          </p:spPr>
        </p:pic>
        <p:pic>
          <p:nvPicPr>
            <p:cNvPr id="41" name="図 40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6026342" y="1028968"/>
              <a:ext cx="1314258" cy="706099"/>
            </a:xfrm>
            <a:prstGeom prst="rect">
              <a:avLst/>
            </a:prstGeom>
          </p:spPr>
        </p:pic>
        <p:pic>
          <p:nvPicPr>
            <p:cNvPr id="43" name="図 42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6013643" y="1412556"/>
              <a:ext cx="1423654" cy="519943"/>
            </a:xfrm>
            <a:prstGeom prst="rect">
              <a:avLst/>
            </a:prstGeom>
          </p:spPr>
        </p:pic>
        <p:pic>
          <p:nvPicPr>
            <p:cNvPr id="44" name="図 43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6013642" y="1587768"/>
              <a:ext cx="1314258" cy="706099"/>
            </a:xfrm>
            <a:prstGeom prst="rect">
              <a:avLst/>
            </a:prstGeom>
          </p:spPr>
        </p:pic>
        <p:pic>
          <p:nvPicPr>
            <p:cNvPr id="45" name="図 44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6000943" y="1966663"/>
              <a:ext cx="1423654" cy="519943"/>
            </a:xfrm>
            <a:prstGeom prst="rect">
              <a:avLst/>
            </a:prstGeom>
          </p:spPr>
        </p:pic>
        <p:pic>
          <p:nvPicPr>
            <p:cNvPr id="46" name="図 45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6000942" y="2141875"/>
              <a:ext cx="1314258" cy="706099"/>
            </a:xfrm>
            <a:prstGeom prst="rect">
              <a:avLst/>
            </a:prstGeom>
          </p:spPr>
        </p:pic>
        <p:pic>
          <p:nvPicPr>
            <p:cNvPr id="47" name="図 46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88243" y="2525463"/>
              <a:ext cx="1423654" cy="519943"/>
            </a:xfrm>
            <a:prstGeom prst="rect">
              <a:avLst/>
            </a:prstGeom>
          </p:spPr>
        </p:pic>
        <p:pic>
          <p:nvPicPr>
            <p:cNvPr id="48" name="図 47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88242" y="2700675"/>
              <a:ext cx="1314258" cy="706099"/>
            </a:xfrm>
            <a:prstGeom prst="rect">
              <a:avLst/>
            </a:prstGeom>
          </p:spPr>
        </p:pic>
        <p:pic>
          <p:nvPicPr>
            <p:cNvPr id="49" name="図 48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83341" y="3080128"/>
              <a:ext cx="1423654" cy="519943"/>
            </a:xfrm>
            <a:prstGeom prst="rect">
              <a:avLst/>
            </a:prstGeom>
          </p:spPr>
        </p:pic>
        <p:pic>
          <p:nvPicPr>
            <p:cNvPr id="50" name="図 49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83340" y="3255340"/>
              <a:ext cx="1314258" cy="706099"/>
            </a:xfrm>
            <a:prstGeom prst="rect">
              <a:avLst/>
            </a:prstGeom>
          </p:spPr>
        </p:pic>
        <p:pic>
          <p:nvPicPr>
            <p:cNvPr id="51" name="図 50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70641" y="3638928"/>
              <a:ext cx="1423654" cy="519943"/>
            </a:xfrm>
            <a:prstGeom prst="rect">
              <a:avLst/>
            </a:prstGeom>
          </p:spPr>
        </p:pic>
        <p:pic>
          <p:nvPicPr>
            <p:cNvPr id="52" name="図 51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70640" y="3814140"/>
              <a:ext cx="1314258" cy="706099"/>
            </a:xfrm>
            <a:prstGeom prst="rect">
              <a:avLst/>
            </a:prstGeom>
          </p:spPr>
        </p:pic>
        <p:pic>
          <p:nvPicPr>
            <p:cNvPr id="53" name="図 52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57941" y="4193035"/>
              <a:ext cx="1423654" cy="519943"/>
            </a:xfrm>
            <a:prstGeom prst="rect">
              <a:avLst/>
            </a:prstGeom>
          </p:spPr>
        </p:pic>
        <p:pic>
          <p:nvPicPr>
            <p:cNvPr id="54" name="図 53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57940" y="4368247"/>
              <a:ext cx="1314258" cy="706099"/>
            </a:xfrm>
            <a:prstGeom prst="rect">
              <a:avLst/>
            </a:prstGeom>
          </p:spPr>
        </p:pic>
        <p:pic>
          <p:nvPicPr>
            <p:cNvPr id="55" name="図 54" descr="スクリーンショット 2018-02-27 16.38.4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45241" y="4751835"/>
              <a:ext cx="1423654" cy="519943"/>
            </a:xfrm>
            <a:prstGeom prst="rect">
              <a:avLst/>
            </a:prstGeom>
          </p:spPr>
        </p:pic>
        <p:pic>
          <p:nvPicPr>
            <p:cNvPr id="56" name="図 55" descr="スクリーンショット 2018-02-27 16.38.43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45240" y="4927047"/>
              <a:ext cx="1314258" cy="706099"/>
            </a:xfrm>
            <a:prstGeom prst="rect">
              <a:avLst/>
            </a:prstGeom>
          </p:spPr>
        </p:pic>
      </p:grpSp>
      <p:cxnSp>
        <p:nvCxnSpPr>
          <p:cNvPr id="62" name="直線コネクタ 61"/>
          <p:cNvCxnSpPr/>
          <p:nvPr/>
        </p:nvCxnSpPr>
        <p:spPr>
          <a:xfrm flipH="1">
            <a:off x="4527228" y="2684684"/>
            <a:ext cx="0" cy="161999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362286" y="1500742"/>
            <a:ext cx="1164942" cy="1183942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754851" y="1500743"/>
            <a:ext cx="1619998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4" idx="5"/>
          </p:cNvCxnSpPr>
          <p:nvPr/>
        </p:nvCxnSpPr>
        <p:spPr>
          <a:xfrm flipV="1">
            <a:off x="582424" y="1500742"/>
            <a:ext cx="1172427" cy="115911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14" idx="4"/>
          </p:cNvCxnSpPr>
          <p:nvPr/>
        </p:nvCxnSpPr>
        <p:spPr>
          <a:xfrm>
            <a:off x="582424" y="2659855"/>
            <a:ext cx="0" cy="164177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endCxn id="14" idx="3"/>
          </p:cNvCxnSpPr>
          <p:nvPr/>
        </p:nvCxnSpPr>
        <p:spPr>
          <a:xfrm>
            <a:off x="582424" y="4301628"/>
            <a:ext cx="1159113" cy="115911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4952106" y="5464108"/>
            <a:ext cx="332815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みんなもスクラッチで</a:t>
            </a:r>
            <a:endParaRPr lang="en-US" altLang="ja-JP" sz="2400" dirty="0"/>
          </a:p>
          <a:p>
            <a:r>
              <a:rPr lang="ja-JP" altLang="en-US" sz="2400" dirty="0"/>
              <a:t>プログラミングしてみよう</a:t>
            </a:r>
            <a:endParaRPr lang="en-US" altLang="ja-JP" sz="2400" dirty="0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324E88C7-A207-4B1A-9120-A4DCABD52CC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3211">
            <a:off x="1078246" y="4597453"/>
            <a:ext cx="1420610" cy="1443790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D683C6F8-185A-46DA-88BF-5B293A9F6D1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846039">
            <a:off x="2481301" y="4609230"/>
            <a:ext cx="1420610" cy="144379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0B695B6-0857-427B-B877-DBC14B85D34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12883">
            <a:off x="3731228" y="3516286"/>
            <a:ext cx="1420610" cy="144379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32DF2991-2172-466B-9972-9F6F4F2A16E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658578">
            <a:off x="3705000" y="1981760"/>
            <a:ext cx="1420610" cy="144379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F6A56EB2-72B1-4CE4-8EE0-185C8057930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614568">
            <a:off x="2651980" y="879345"/>
            <a:ext cx="1420610" cy="144379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7A20C9A3-90A8-4146-9DCC-2C5949D2F74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14221">
            <a:off x="1062273" y="927893"/>
            <a:ext cx="1420610" cy="144379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683FE035-A0DA-4CC2-85FB-D9DF2797502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09401">
            <a:off x="-15118" y="1994646"/>
            <a:ext cx="1420610" cy="144379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42B3DFA2-CFE4-41DE-8E90-1249F76ACDD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36010">
            <a:off x="-23255" y="3531528"/>
            <a:ext cx="1420610" cy="14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56"/>
          <p:cNvGrpSpPr/>
          <p:nvPr/>
        </p:nvGrpSpPr>
        <p:grpSpPr>
          <a:xfrm>
            <a:off x="493009" y="654943"/>
            <a:ext cx="2478791" cy="5503662"/>
            <a:chOff x="5877809" y="129484"/>
            <a:chExt cx="2478791" cy="5503662"/>
          </a:xfrm>
        </p:grpSpPr>
        <p:pic>
          <p:nvPicPr>
            <p:cNvPr id="3" name="図 2" descr="スクリーンショット 2018-02-27 16.35.37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995" b="66797" l="59956" r="862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57" t="53567" r="12865" b="31351"/>
            <a:stretch/>
          </p:blipFill>
          <p:spPr>
            <a:xfrm>
              <a:off x="6013642" y="129484"/>
              <a:ext cx="2342958" cy="715219"/>
            </a:xfrm>
            <a:prstGeom prst="rect">
              <a:avLst/>
            </a:prstGeom>
          </p:spPr>
        </p:pic>
        <p:pic>
          <p:nvPicPr>
            <p:cNvPr id="4" name="図 3" descr="スクリーンショット 2018-02-27 16.38.4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02" b="61904" l="61565" r="768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0" t="50202" r="21198" b="36796"/>
            <a:stretch/>
          </p:blipFill>
          <p:spPr>
            <a:xfrm>
              <a:off x="5877809" y="487307"/>
              <a:ext cx="1717912" cy="655693"/>
            </a:xfrm>
            <a:prstGeom prst="rect">
              <a:avLst/>
            </a:prstGeom>
          </p:spPr>
        </p:pic>
        <p:pic>
          <p:nvPicPr>
            <p:cNvPr id="5" name="図 4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6026343" y="853756"/>
              <a:ext cx="1423654" cy="519943"/>
            </a:xfrm>
            <a:prstGeom prst="rect">
              <a:avLst/>
            </a:prstGeom>
          </p:spPr>
        </p:pic>
        <p:pic>
          <p:nvPicPr>
            <p:cNvPr id="6" name="図 5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6026342" y="1028968"/>
              <a:ext cx="1314258" cy="706099"/>
            </a:xfrm>
            <a:prstGeom prst="rect">
              <a:avLst/>
            </a:prstGeom>
          </p:spPr>
        </p:pic>
        <p:pic>
          <p:nvPicPr>
            <p:cNvPr id="7" name="図 6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6013643" y="1412556"/>
              <a:ext cx="1423654" cy="519943"/>
            </a:xfrm>
            <a:prstGeom prst="rect">
              <a:avLst/>
            </a:prstGeom>
          </p:spPr>
        </p:pic>
        <p:pic>
          <p:nvPicPr>
            <p:cNvPr id="8" name="図 7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6013642" y="1587768"/>
              <a:ext cx="1314258" cy="706099"/>
            </a:xfrm>
            <a:prstGeom prst="rect">
              <a:avLst/>
            </a:prstGeom>
          </p:spPr>
        </p:pic>
        <p:pic>
          <p:nvPicPr>
            <p:cNvPr id="9" name="図 8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6000943" y="1966663"/>
              <a:ext cx="1423654" cy="519943"/>
            </a:xfrm>
            <a:prstGeom prst="rect">
              <a:avLst/>
            </a:prstGeom>
          </p:spPr>
        </p:pic>
        <p:pic>
          <p:nvPicPr>
            <p:cNvPr id="10" name="図 9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6000942" y="2141875"/>
              <a:ext cx="1314258" cy="706099"/>
            </a:xfrm>
            <a:prstGeom prst="rect">
              <a:avLst/>
            </a:prstGeom>
          </p:spPr>
        </p:pic>
        <p:pic>
          <p:nvPicPr>
            <p:cNvPr id="11" name="図 10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88243" y="2525463"/>
              <a:ext cx="1423654" cy="519943"/>
            </a:xfrm>
            <a:prstGeom prst="rect">
              <a:avLst/>
            </a:prstGeom>
          </p:spPr>
        </p:pic>
        <p:pic>
          <p:nvPicPr>
            <p:cNvPr id="12" name="図 11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88242" y="2700675"/>
              <a:ext cx="1314258" cy="706099"/>
            </a:xfrm>
            <a:prstGeom prst="rect">
              <a:avLst/>
            </a:prstGeom>
          </p:spPr>
        </p:pic>
        <p:pic>
          <p:nvPicPr>
            <p:cNvPr id="13" name="図 12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83341" y="3080128"/>
              <a:ext cx="1423654" cy="519943"/>
            </a:xfrm>
            <a:prstGeom prst="rect">
              <a:avLst/>
            </a:prstGeom>
          </p:spPr>
        </p:pic>
        <p:pic>
          <p:nvPicPr>
            <p:cNvPr id="14" name="図 13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83340" y="3255340"/>
              <a:ext cx="1314258" cy="706099"/>
            </a:xfrm>
            <a:prstGeom prst="rect">
              <a:avLst/>
            </a:prstGeom>
          </p:spPr>
        </p:pic>
        <p:pic>
          <p:nvPicPr>
            <p:cNvPr id="15" name="図 14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70641" y="3638928"/>
              <a:ext cx="1423654" cy="519943"/>
            </a:xfrm>
            <a:prstGeom prst="rect">
              <a:avLst/>
            </a:prstGeom>
          </p:spPr>
        </p:pic>
        <p:pic>
          <p:nvPicPr>
            <p:cNvPr id="16" name="図 15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70640" y="3814140"/>
              <a:ext cx="1314258" cy="706099"/>
            </a:xfrm>
            <a:prstGeom prst="rect">
              <a:avLst/>
            </a:prstGeom>
          </p:spPr>
        </p:pic>
        <p:pic>
          <p:nvPicPr>
            <p:cNvPr id="17" name="図 16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57941" y="4193035"/>
              <a:ext cx="1423654" cy="519943"/>
            </a:xfrm>
            <a:prstGeom prst="rect">
              <a:avLst/>
            </a:prstGeom>
          </p:spPr>
        </p:pic>
        <p:pic>
          <p:nvPicPr>
            <p:cNvPr id="18" name="図 17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57940" y="4368247"/>
              <a:ext cx="1314258" cy="706099"/>
            </a:xfrm>
            <a:prstGeom prst="rect">
              <a:avLst/>
            </a:prstGeom>
          </p:spPr>
        </p:pic>
        <p:pic>
          <p:nvPicPr>
            <p:cNvPr id="19" name="図 18" descr="スクリーンショット 2018-02-27 16.38.4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04" b="73828" l="62152" r="77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64216" r="21637" b="24861"/>
            <a:stretch/>
          </p:blipFill>
          <p:spPr>
            <a:xfrm>
              <a:off x="5945241" y="4751835"/>
              <a:ext cx="1423654" cy="519943"/>
            </a:xfrm>
            <a:prstGeom prst="rect">
              <a:avLst/>
            </a:prstGeom>
          </p:spPr>
        </p:pic>
        <p:pic>
          <p:nvPicPr>
            <p:cNvPr id="20" name="図 19" descr="スクリーンショット 2018-02-27 16.38.4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297" b="67318" l="79649" r="96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28" t="52932" r="3801" b="30945"/>
            <a:stretch/>
          </p:blipFill>
          <p:spPr>
            <a:xfrm>
              <a:off x="5945240" y="4927047"/>
              <a:ext cx="1314258" cy="706099"/>
            </a:xfrm>
            <a:prstGeom prst="rect">
              <a:avLst/>
            </a:prstGeom>
          </p:spPr>
        </p:pic>
      </p:grpSp>
      <p:grpSp>
        <p:nvGrpSpPr>
          <p:cNvPr id="57" name="グループ化 56"/>
          <p:cNvGrpSpPr/>
          <p:nvPr/>
        </p:nvGrpSpPr>
        <p:grpSpPr>
          <a:xfrm>
            <a:off x="609793" y="1494391"/>
            <a:ext cx="2259530" cy="4383850"/>
            <a:chOff x="609793" y="1494391"/>
            <a:chExt cx="2259530" cy="4383850"/>
          </a:xfrm>
        </p:grpSpPr>
        <p:grpSp>
          <p:nvGrpSpPr>
            <p:cNvPr id="21" name="図形グループ 23"/>
            <p:cNvGrpSpPr/>
            <p:nvPr/>
          </p:nvGrpSpPr>
          <p:grpSpPr>
            <a:xfrm>
              <a:off x="622493" y="1494391"/>
              <a:ext cx="2246830" cy="504000"/>
              <a:chOff x="5151788" y="1481691"/>
              <a:chExt cx="2246830" cy="504000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6594492" y="1481691"/>
                <a:ext cx="804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rgbClr val="FF0000"/>
                    </a:solidFill>
                  </a:rPr>
                  <a:t>１回目</a:t>
                </a:r>
              </a:p>
            </p:txBody>
          </p:sp>
        </p:grpSp>
        <p:grpSp>
          <p:nvGrpSpPr>
            <p:cNvPr id="24" name="図形グループ 23"/>
            <p:cNvGrpSpPr/>
            <p:nvPr/>
          </p:nvGrpSpPr>
          <p:grpSpPr>
            <a:xfrm>
              <a:off x="616143" y="2040491"/>
              <a:ext cx="2246129" cy="504000"/>
              <a:chOff x="5151788" y="1481691"/>
              <a:chExt cx="2246129" cy="504000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6594492" y="1481691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２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回目</a:t>
                </a:r>
              </a:p>
            </p:txBody>
          </p:sp>
        </p:grpSp>
        <p:grpSp>
          <p:nvGrpSpPr>
            <p:cNvPr id="27" name="図形グループ 23"/>
            <p:cNvGrpSpPr/>
            <p:nvPr/>
          </p:nvGrpSpPr>
          <p:grpSpPr>
            <a:xfrm>
              <a:off x="622493" y="2599291"/>
              <a:ext cx="2246129" cy="504000"/>
              <a:chOff x="5151788" y="1481691"/>
              <a:chExt cx="2246129" cy="504000"/>
            </a:xfrm>
          </p:grpSpPr>
          <p:sp>
            <p:nvSpPr>
              <p:cNvPr id="28" name="角丸四角形 27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594492" y="1481691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３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回目</a:t>
                </a:r>
              </a:p>
            </p:txBody>
          </p:sp>
        </p:grpSp>
        <p:grpSp>
          <p:nvGrpSpPr>
            <p:cNvPr id="30" name="図形グループ 23"/>
            <p:cNvGrpSpPr/>
            <p:nvPr/>
          </p:nvGrpSpPr>
          <p:grpSpPr>
            <a:xfrm>
              <a:off x="616143" y="3158091"/>
              <a:ext cx="2246129" cy="504000"/>
              <a:chOff x="5151788" y="1481691"/>
              <a:chExt cx="2246129" cy="504000"/>
            </a:xfrm>
          </p:grpSpPr>
          <p:sp>
            <p:nvSpPr>
              <p:cNvPr id="31" name="角丸四角形 30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594492" y="1481691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４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回目</a:t>
                </a:r>
              </a:p>
            </p:txBody>
          </p:sp>
        </p:grpSp>
        <p:grpSp>
          <p:nvGrpSpPr>
            <p:cNvPr id="45" name="図形グループ 23"/>
            <p:cNvGrpSpPr/>
            <p:nvPr/>
          </p:nvGrpSpPr>
          <p:grpSpPr>
            <a:xfrm>
              <a:off x="616143" y="3723241"/>
              <a:ext cx="2246129" cy="504000"/>
              <a:chOff x="5151788" y="1481691"/>
              <a:chExt cx="2246129" cy="504000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594492" y="1481691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５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回目</a:t>
                </a:r>
              </a:p>
            </p:txBody>
          </p:sp>
        </p:grpSp>
        <p:grpSp>
          <p:nvGrpSpPr>
            <p:cNvPr id="48" name="図形グループ 23"/>
            <p:cNvGrpSpPr/>
            <p:nvPr/>
          </p:nvGrpSpPr>
          <p:grpSpPr>
            <a:xfrm>
              <a:off x="609793" y="4269341"/>
              <a:ext cx="2246129" cy="504000"/>
              <a:chOff x="5151788" y="1481691"/>
              <a:chExt cx="2246129" cy="504000"/>
            </a:xfrm>
          </p:grpSpPr>
          <p:sp>
            <p:nvSpPr>
              <p:cNvPr id="49" name="角丸四角形 48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6594492" y="1481691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６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回目</a:t>
                </a:r>
              </a:p>
            </p:txBody>
          </p:sp>
        </p:grpSp>
        <p:grpSp>
          <p:nvGrpSpPr>
            <p:cNvPr id="51" name="図形グループ 23"/>
            <p:cNvGrpSpPr/>
            <p:nvPr/>
          </p:nvGrpSpPr>
          <p:grpSpPr>
            <a:xfrm>
              <a:off x="616143" y="4828141"/>
              <a:ext cx="2246129" cy="504000"/>
              <a:chOff x="5151788" y="1481691"/>
              <a:chExt cx="2246129" cy="504000"/>
            </a:xfrm>
          </p:grpSpPr>
          <p:sp>
            <p:nvSpPr>
              <p:cNvPr id="52" name="角丸四角形 51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594492" y="1481691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７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回目</a:t>
                </a:r>
              </a:p>
            </p:txBody>
          </p:sp>
        </p:grpSp>
        <p:grpSp>
          <p:nvGrpSpPr>
            <p:cNvPr id="54" name="図形グループ 23"/>
            <p:cNvGrpSpPr/>
            <p:nvPr/>
          </p:nvGrpSpPr>
          <p:grpSpPr>
            <a:xfrm>
              <a:off x="609793" y="5374241"/>
              <a:ext cx="2246129" cy="504000"/>
              <a:chOff x="5151788" y="1481691"/>
              <a:chExt cx="2246129" cy="504000"/>
            </a:xfrm>
          </p:grpSpPr>
          <p:sp>
            <p:nvSpPr>
              <p:cNvPr id="55" name="角丸四角形 54"/>
              <p:cNvSpPr/>
              <p:nvPr/>
            </p:nvSpPr>
            <p:spPr>
              <a:xfrm>
                <a:off x="5151788" y="1481691"/>
                <a:ext cx="1423654" cy="504000"/>
              </a:xfrm>
              <a:prstGeom prst="round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6594492" y="1481691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８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回目</a:t>
                </a:r>
              </a:p>
            </p:txBody>
          </p:sp>
        </p:grpSp>
      </p:grpSp>
      <p:cxnSp>
        <p:nvCxnSpPr>
          <p:cNvPr id="59" name="直線矢印コネクタ 58"/>
          <p:cNvCxnSpPr/>
          <p:nvPr/>
        </p:nvCxnSpPr>
        <p:spPr>
          <a:xfrm>
            <a:off x="3136900" y="3050922"/>
            <a:ext cx="24511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2971800" y="1494391"/>
            <a:ext cx="2911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もっと簡単に</a:t>
            </a:r>
            <a:endParaRPr lang="en-US" altLang="ja-JP" sz="2400" dirty="0"/>
          </a:p>
          <a:p>
            <a:r>
              <a:rPr lang="ja-JP" altLang="en-US" sz="2400" dirty="0"/>
              <a:t>プログラミング</a:t>
            </a:r>
            <a:endParaRPr lang="en-US" altLang="ja-JP" sz="2400" dirty="0"/>
          </a:p>
          <a:p>
            <a:r>
              <a:rPr lang="ja-JP" altLang="en-US" sz="2400" dirty="0"/>
              <a:t>するにはどうするか。</a:t>
            </a:r>
            <a:endParaRPr lang="en-US" altLang="ja-JP" sz="2400" dirty="0"/>
          </a:p>
        </p:txBody>
      </p:sp>
      <p:pic>
        <p:nvPicPr>
          <p:cNvPr id="1026" name="Picture 2" descr="C:\Users\斜里町教育\Desktop\スクラッチ多角形\繰り返しブロック画像２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1800" y="3376608"/>
            <a:ext cx="2490732" cy="1111250"/>
          </a:xfrm>
          <a:prstGeom prst="rect">
            <a:avLst/>
          </a:prstGeom>
          <a:noFill/>
        </p:spPr>
      </p:pic>
      <p:pic>
        <p:nvPicPr>
          <p:cNvPr id="1027" name="Picture 3" descr="C:\Users\斜里町教育\Desktop\スクラッチ多角形\繰り返しブロック画像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774" y="938766"/>
            <a:ext cx="3031404" cy="2437842"/>
          </a:xfrm>
          <a:prstGeom prst="rect">
            <a:avLst/>
          </a:prstGeom>
          <a:noFill/>
        </p:spPr>
      </p:pic>
      <p:sp>
        <p:nvSpPr>
          <p:cNvPr id="64" name="テキスト ボックス 63"/>
          <p:cNvSpPr txBox="1"/>
          <p:nvPr/>
        </p:nvSpPr>
        <p:spPr>
          <a:xfrm>
            <a:off x="2946400" y="4500558"/>
            <a:ext cx="2791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繰り返しをつかって</a:t>
            </a:r>
            <a:endParaRPr lang="en-US" altLang="ja-JP" sz="2400" dirty="0"/>
          </a:p>
          <a:p>
            <a:r>
              <a:rPr lang="ja-JP" altLang="en-US" sz="2400" dirty="0"/>
              <a:t>プログラミングする。</a:t>
            </a:r>
            <a:endParaRPr lang="en-US" altLang="ja-JP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561023" y="5464108"/>
            <a:ext cx="332815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みんなもスクラッチで</a:t>
            </a:r>
            <a:endParaRPr lang="en-US" altLang="ja-JP" sz="2400" dirty="0"/>
          </a:p>
          <a:p>
            <a:r>
              <a:rPr lang="ja-JP" altLang="en-US" sz="2400" dirty="0"/>
              <a:t>プログラミングしてみよう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斜里町教育\Desktop\スクラッチ作図ワークシート\スライド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101600"/>
            <a:ext cx="4563208" cy="659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80672C3-D81B-4AF1-AB8F-370366984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784" y="0"/>
            <a:ext cx="474711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279</Words>
  <Application>Microsoft Office PowerPoint</Application>
  <PresentationFormat>画面に合わせる (4:3)</PresentationFormat>
  <Paragraphs>85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HGPｺﾞｼｯｸE</vt:lpstr>
      <vt:lpstr>ＭＳ Ｐゴシック</vt:lpstr>
      <vt:lpstr>Arial</vt:lpstr>
      <vt:lpstr>Calibri</vt:lpstr>
      <vt:lpstr>ホワイト</vt:lpstr>
      <vt:lpstr>正多角形の作図で プログラミング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正多角形の作図で プログラミング</dc:title>
  <dc:creator>塩谷 直大</dc:creator>
  <cp:lastModifiedBy>toss</cp:lastModifiedBy>
  <cp:revision>44</cp:revision>
  <dcterms:created xsi:type="dcterms:W3CDTF">2018-02-27T07:29:13Z</dcterms:created>
  <dcterms:modified xsi:type="dcterms:W3CDTF">2018-04-02T05:23:58Z</dcterms:modified>
</cp:coreProperties>
</file>