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3621" autoAdjust="0"/>
  </p:normalViewPr>
  <p:slideViewPr>
    <p:cSldViewPr snapToGrid="0" snapToObjects="1">
      <p:cViewPr varScale="1">
        <p:scale>
          <a:sx n="70" d="100"/>
          <a:sy n="70" d="100"/>
        </p:scale>
        <p:origin x="94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E9080B-BF9C-6F49-86D0-9FF2A15A608C}" type="datetimeFigureOut">
              <a:rPr kumimoji="1" lang="ja-JP" altLang="en-US" smtClean="0"/>
              <a:t>2018/4/9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6772F-20AF-CA4E-AEC7-8E88D0CFE6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984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6772F-20AF-CA4E-AEC7-8E88D0CFE66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9571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星２　式を書いて答えをもとめましょう。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発問　この教科書の問題には、大切な言葉が抜けています。なんですか。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C</a:t>
            </a:r>
            <a:r>
              <a:rPr kumimoji="1" lang="ja-JP" altLang="en-US" dirty="0"/>
              <a:t>「式です」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指示　「式」と書き加えておきなさい。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指示　ノートに計算して答えを出しなさい。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6772F-20AF-CA4E-AEC7-8E88D0CFE668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2128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指示　あってたら丸をつけなさい。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6772F-20AF-CA4E-AEC7-8E88D0CFE668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212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※</a:t>
            </a:r>
            <a:r>
              <a:rPr kumimoji="1" lang="ja-JP" altLang="en-US" dirty="0"/>
              <a:t>問題文を読む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星の１　下の図を見て考えましょう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6772F-20AF-CA4E-AEC7-8E88D0CFE66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041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発問　もとにしている体長は、親のクジラですか。子どものクジラですか。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これはとっても簡単だ。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C</a:t>
            </a:r>
            <a:r>
              <a:rPr kumimoji="1" lang="ja-JP" altLang="en-US" dirty="0"/>
              <a:t>「子どものクジラです」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どうしてわかりましたか。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C</a:t>
            </a:r>
            <a:r>
              <a:rPr kumimoji="1" lang="ja-JP" altLang="en-US" dirty="0"/>
              <a:t>「教科書に書いてある」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指示　　丸くんのセリフを読みなさい。</a:t>
            </a:r>
            <a:endParaRPr kumimoji="1" lang="en-US" altLang="ja-JP" dirty="0"/>
          </a:p>
          <a:p>
            <a:r>
              <a:rPr kumimoji="1" lang="en-US" altLang="ja-JP" dirty="0"/>
              <a:t>C</a:t>
            </a:r>
            <a:r>
              <a:rPr kumimoji="1" lang="ja-JP" altLang="en-US" dirty="0"/>
              <a:t>「子どものクジラの体長３</a:t>
            </a:r>
            <a:r>
              <a:rPr kumimoji="1" lang="en-US" altLang="ja-JP" dirty="0"/>
              <a:t>m</a:t>
            </a:r>
            <a:r>
              <a:rPr kumimoji="1" lang="ja-JP" altLang="en-US" dirty="0"/>
              <a:t>をもとにしているんだね。」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6772F-20AF-CA4E-AEC7-8E88D0CFE66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212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指示　１つ分だけ残して、指でテープをかくしなさい。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指示　あとについて言います。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「子どものクジラ１つ分で、１倍です。」</a:t>
            </a:r>
            <a:endParaRPr kumimoji="1" lang="en-US" altLang="ja-JP" dirty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C</a:t>
            </a:r>
            <a:r>
              <a:rPr kumimoji="1" lang="ja-JP" altLang="en-US" dirty="0"/>
              <a:t>「子どものクジラ１つ分で、１倍です。」</a:t>
            </a:r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6772F-20AF-CA4E-AEC7-8E88D0CFE668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2128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指示　画面と同じようにずらしなさい。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「子どものクジラ２つ分で、２倍です。さんはい」</a:t>
            </a:r>
            <a:endParaRPr kumimoji="1" lang="en-US" altLang="ja-JP" dirty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C</a:t>
            </a:r>
            <a:r>
              <a:rPr kumimoji="1" lang="ja-JP" altLang="en-US" dirty="0"/>
              <a:t>「子どものクジラ２つ分で、２倍です。」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6772F-20AF-CA4E-AEC7-8E88D0CFE668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2128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指示　さらにずらしなさい。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「子どものクジラ３つ分で、３倍です。はい」</a:t>
            </a:r>
            <a:endParaRPr kumimoji="1" lang="en-US" altLang="ja-JP" dirty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C</a:t>
            </a:r>
            <a:r>
              <a:rPr kumimoji="1" lang="ja-JP" altLang="en-US" dirty="0"/>
              <a:t>「子どものクジラ３つ分で、３倍です。」</a:t>
            </a:r>
          </a:p>
          <a:p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6772F-20AF-CA4E-AEC7-8E88D0CFE668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2128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指示　ずらす。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発問　今度はなんといいますか。お隣さんに言いなさい。</a:t>
            </a:r>
            <a:endParaRPr kumimoji="1" lang="en-US" altLang="ja-JP" dirty="0"/>
          </a:p>
          <a:p>
            <a:endParaRPr kumimoji="1" lang="en-US" altLang="ja-JP" dirty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C</a:t>
            </a:r>
            <a:r>
              <a:rPr kumimoji="1" lang="ja-JP" altLang="en-US" dirty="0"/>
              <a:t>「子どものクジラ４つ分で、４倍です。」</a:t>
            </a:r>
          </a:p>
          <a:p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6772F-20AF-CA4E-AEC7-8E88D0CFE668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2128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指示　ずらして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これをなんといいますか。テープ図の下に書き込みなさい。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C</a:t>
            </a:r>
            <a:r>
              <a:rPr kumimoji="1" lang="ja-JP" altLang="en-US" dirty="0"/>
              <a:t>「子どものクジラ５つ分で、５倍です。」</a:t>
            </a:r>
          </a:p>
          <a:p>
            <a:endParaRPr kumimoji="1" lang="en-US" altLang="ja-JP" dirty="0"/>
          </a:p>
          <a:p>
            <a:r>
              <a:rPr kumimoji="1" lang="ja-JP" altLang="en-US" dirty="0"/>
              <a:t>答えがわかっちゃったね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6772F-20AF-CA4E-AEC7-8E88D0CFE668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2128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指示　四角に５倍と書き込んでおきなさい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6772F-20AF-CA4E-AEC7-8E88D0CFE668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212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8BC2-2468-CB4D-8185-B977242115C9}" type="datetimeFigureOut">
              <a:rPr kumimoji="1" lang="ja-JP" altLang="en-US" smtClean="0"/>
              <a:t>2018/4/9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46FA3-73B4-2548-9D75-DD84FAF3E5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301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8BC2-2468-CB4D-8185-B977242115C9}" type="datetimeFigureOut">
              <a:rPr kumimoji="1" lang="ja-JP" altLang="en-US" smtClean="0"/>
              <a:t>2018/4/9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46FA3-73B4-2548-9D75-DD84FAF3E5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621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8BC2-2468-CB4D-8185-B977242115C9}" type="datetimeFigureOut">
              <a:rPr kumimoji="1" lang="ja-JP" altLang="en-US" smtClean="0"/>
              <a:t>2018/4/9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46FA3-73B4-2548-9D75-DD84FAF3E5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7197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8BC2-2468-CB4D-8185-B977242115C9}" type="datetimeFigureOut">
              <a:rPr kumimoji="1" lang="ja-JP" altLang="en-US" smtClean="0"/>
              <a:t>2018/4/9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46FA3-73B4-2548-9D75-DD84FAF3E5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8267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8BC2-2468-CB4D-8185-B977242115C9}" type="datetimeFigureOut">
              <a:rPr kumimoji="1" lang="ja-JP" altLang="en-US" smtClean="0"/>
              <a:t>2018/4/9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46FA3-73B4-2548-9D75-DD84FAF3E5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49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8BC2-2468-CB4D-8185-B977242115C9}" type="datetimeFigureOut">
              <a:rPr kumimoji="1" lang="ja-JP" altLang="en-US" smtClean="0"/>
              <a:t>2018/4/9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46FA3-73B4-2548-9D75-DD84FAF3E5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847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8BC2-2468-CB4D-8185-B977242115C9}" type="datetimeFigureOut">
              <a:rPr kumimoji="1" lang="ja-JP" altLang="en-US" smtClean="0"/>
              <a:t>2018/4/9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46FA3-73B4-2548-9D75-DD84FAF3E5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181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8BC2-2468-CB4D-8185-B977242115C9}" type="datetimeFigureOut">
              <a:rPr kumimoji="1" lang="ja-JP" altLang="en-US" smtClean="0"/>
              <a:t>2018/4/9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46FA3-73B4-2548-9D75-DD84FAF3E5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6995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8BC2-2468-CB4D-8185-B977242115C9}" type="datetimeFigureOut">
              <a:rPr kumimoji="1" lang="ja-JP" altLang="en-US" smtClean="0"/>
              <a:t>2018/4/9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46FA3-73B4-2548-9D75-DD84FAF3E5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054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8BC2-2468-CB4D-8185-B977242115C9}" type="datetimeFigureOut">
              <a:rPr kumimoji="1" lang="ja-JP" altLang="en-US" smtClean="0"/>
              <a:t>2018/4/9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46FA3-73B4-2548-9D75-DD84FAF3E5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8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8BC2-2468-CB4D-8185-B977242115C9}" type="datetimeFigureOut">
              <a:rPr kumimoji="1" lang="ja-JP" altLang="en-US" smtClean="0"/>
              <a:t>2018/4/9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46FA3-73B4-2548-9D75-DD84FAF3E5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1005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A8BC2-2468-CB4D-8185-B977242115C9}" type="datetimeFigureOut">
              <a:rPr kumimoji="1" lang="ja-JP" altLang="en-US" smtClean="0"/>
              <a:t>2018/4/9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46FA3-73B4-2548-9D75-DD84FAF3E5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468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220133" y="220133"/>
            <a:ext cx="60194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教育トークライン　２０１８年６月号　４年算数　授業コンテンツ</a:t>
            </a:r>
            <a:endParaRPr kumimoji="1"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該当ページ　４年　算数　上　（東京書籍）　</a:t>
            </a:r>
            <a:r>
              <a:rPr lang="ja-JP" altLang="ja-JP" dirty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.52</a:t>
            </a:r>
            <a:endParaRPr kumimoji="1" lang="ja-JP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5911666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原実践：横崎邦子先生</a:t>
            </a:r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『</a:t>
            </a: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向山型算数教え方教室２００４年８月号論文審査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algn="r"/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コンテンツ作成：塩谷直大</a:t>
            </a:r>
            <a:endParaRPr kumimoji="1"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algn="r"/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イラスト：塩谷直大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976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20180316074927-0001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81" y="569137"/>
            <a:ext cx="8741422" cy="3363849"/>
          </a:xfrm>
          <a:prstGeom prst="rect">
            <a:avLst/>
          </a:prstGeom>
        </p:spPr>
      </p:pic>
      <p:pic>
        <p:nvPicPr>
          <p:cNvPr id="5" name="図 4" descr="20180316074927-0001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213" y="3107440"/>
            <a:ext cx="1754654" cy="797758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508000" y="1155919"/>
            <a:ext cx="8509003" cy="3098614"/>
          </a:xfrm>
          <a:prstGeom prst="rect">
            <a:avLst/>
          </a:prstGeom>
          <a:solidFill>
            <a:srgbClr val="FFFFFF">
              <a:alpha val="4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0346933"/>
              </p:ext>
            </p:extLst>
          </p:nvPr>
        </p:nvGraphicFramePr>
        <p:xfrm>
          <a:off x="1460503" y="1898378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458207"/>
              </p:ext>
            </p:extLst>
          </p:nvPr>
        </p:nvGraphicFramePr>
        <p:xfrm>
          <a:off x="1468969" y="3278599"/>
          <a:ext cx="1219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8" name="直線コネクタ 7"/>
          <p:cNvCxnSpPr/>
          <p:nvPr/>
        </p:nvCxnSpPr>
        <p:spPr>
          <a:xfrm>
            <a:off x="1460503" y="2161066"/>
            <a:ext cx="0" cy="2053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2683946" y="2262672"/>
            <a:ext cx="0" cy="1945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118669" y="1881444"/>
            <a:ext cx="13418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親のクジラ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8669" y="3249329"/>
            <a:ext cx="11304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子ども</a:t>
            </a:r>
            <a:r>
              <a:rPr kumimoji="1" lang="ja-JP" altLang="en-US" sz="2000" dirty="0"/>
              <a:t>の</a:t>
            </a:r>
            <a:endParaRPr kumimoji="1" lang="en-US" altLang="ja-JP" sz="2000" dirty="0"/>
          </a:p>
          <a:p>
            <a:r>
              <a:rPr kumimoji="1" lang="ja-JP" altLang="en-US" sz="2000" dirty="0"/>
              <a:t>クジラ</a:t>
            </a:r>
          </a:p>
        </p:txBody>
      </p:sp>
      <p:cxnSp>
        <p:nvCxnSpPr>
          <p:cNvPr id="13" name="直線コネクタ 12"/>
          <p:cNvCxnSpPr/>
          <p:nvPr/>
        </p:nvCxnSpPr>
        <p:spPr>
          <a:xfrm>
            <a:off x="1460504" y="4271467"/>
            <a:ext cx="6803999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1456273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2683946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3903146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5113880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6328849" y="3985696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7539583" y="3985696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7539583" y="2262672"/>
            <a:ext cx="0" cy="1945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1276416" y="4540304"/>
            <a:ext cx="35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０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495482" y="4523370"/>
            <a:ext cx="35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１</a:t>
            </a:r>
            <a:endParaRPr kumimoji="1" lang="ja-JP" altLang="en-US" sz="2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359586" y="4540304"/>
            <a:ext cx="359994" cy="40011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</a:rPr>
              <a:t>１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721789" y="4510794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倍</a:t>
            </a:r>
            <a:endParaRPr kumimoji="1" lang="ja-JP" altLang="en-US" sz="2000" dirty="0"/>
          </a:p>
        </p:txBody>
      </p:sp>
      <p:sp>
        <p:nvSpPr>
          <p:cNvPr id="26" name="円弧 25"/>
          <p:cNvSpPr/>
          <p:nvPr/>
        </p:nvSpPr>
        <p:spPr>
          <a:xfrm>
            <a:off x="2108200" y="3096565"/>
            <a:ext cx="575746" cy="364067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弧 26"/>
          <p:cNvSpPr/>
          <p:nvPr/>
        </p:nvSpPr>
        <p:spPr>
          <a:xfrm flipH="1">
            <a:off x="1484004" y="3088092"/>
            <a:ext cx="624190" cy="364067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825761" y="2865911"/>
            <a:ext cx="564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３</a:t>
            </a:r>
            <a:r>
              <a:rPr lang="en-US" altLang="ja-JP" sz="2000" dirty="0"/>
              <a:t>m</a:t>
            </a:r>
            <a:endParaRPr kumimoji="1" lang="ja-JP" altLang="en-US" sz="2000" dirty="0"/>
          </a:p>
        </p:txBody>
      </p:sp>
      <p:sp>
        <p:nvSpPr>
          <p:cNvPr id="29" name="円弧 28"/>
          <p:cNvSpPr/>
          <p:nvPr/>
        </p:nvSpPr>
        <p:spPr>
          <a:xfrm flipH="1">
            <a:off x="1460503" y="982124"/>
            <a:ext cx="4868346" cy="1820334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弧 29"/>
          <p:cNvSpPr/>
          <p:nvPr/>
        </p:nvSpPr>
        <p:spPr>
          <a:xfrm>
            <a:off x="2855477" y="982124"/>
            <a:ext cx="4688328" cy="1820334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196435" y="748201"/>
            <a:ext cx="7402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１５</a:t>
            </a:r>
            <a:r>
              <a:rPr lang="en-US" altLang="ja-JP" sz="2000" dirty="0"/>
              <a:t>m</a:t>
            </a:r>
            <a:endParaRPr kumimoji="1" lang="ja-JP" altLang="en-US" sz="2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346275" y="4523370"/>
            <a:ext cx="3950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５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99631" y="5406479"/>
            <a:ext cx="27447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/>
              <a:t>１５</a:t>
            </a:r>
            <a:r>
              <a:rPr kumimoji="1" lang="en-US" altLang="ja-JP" sz="4400" dirty="0"/>
              <a:t>÷</a:t>
            </a:r>
            <a:r>
              <a:rPr kumimoji="1" lang="ja-JP" altLang="en-US" sz="4400" dirty="0"/>
              <a:t>３＝ ５　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418173" y="5406479"/>
            <a:ext cx="312938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/>
              <a:t>答え　</a:t>
            </a:r>
            <a:r>
              <a:rPr kumimoji="1" lang="ja-JP" altLang="en-US" sz="4400" dirty="0"/>
              <a:t> ５　倍　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386667" y="5406479"/>
            <a:ext cx="657726" cy="769441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/>
          <p:cNvSpPr/>
          <p:nvPr/>
        </p:nvSpPr>
        <p:spPr>
          <a:xfrm>
            <a:off x="6924190" y="5406479"/>
            <a:ext cx="657726" cy="769441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355611" y="5355680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/>
              <a:t>式</a:t>
            </a:r>
          </a:p>
        </p:txBody>
      </p:sp>
    </p:spTree>
    <p:extLst>
      <p:ext uri="{BB962C8B-B14F-4D97-AF65-F5344CB8AC3E}">
        <p14:creationId xmlns:p14="http://schemas.microsoft.com/office/powerpoint/2010/main" val="144074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20180316074927-0001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81" y="569137"/>
            <a:ext cx="8741422" cy="3363849"/>
          </a:xfrm>
          <a:prstGeom prst="rect">
            <a:avLst/>
          </a:prstGeom>
        </p:spPr>
      </p:pic>
      <p:pic>
        <p:nvPicPr>
          <p:cNvPr id="5" name="図 4" descr="20180316074927-0001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213" y="3107440"/>
            <a:ext cx="1754654" cy="797758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508000" y="1155919"/>
            <a:ext cx="8509003" cy="3098614"/>
          </a:xfrm>
          <a:prstGeom prst="rect">
            <a:avLst/>
          </a:prstGeom>
          <a:solidFill>
            <a:srgbClr val="FFFFFF">
              <a:alpha val="4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0086869"/>
              </p:ext>
            </p:extLst>
          </p:nvPr>
        </p:nvGraphicFramePr>
        <p:xfrm>
          <a:off x="1460503" y="1898378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835466"/>
              </p:ext>
            </p:extLst>
          </p:nvPr>
        </p:nvGraphicFramePr>
        <p:xfrm>
          <a:off x="1468969" y="3278599"/>
          <a:ext cx="1219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8" name="直線コネクタ 7"/>
          <p:cNvCxnSpPr/>
          <p:nvPr/>
        </p:nvCxnSpPr>
        <p:spPr>
          <a:xfrm>
            <a:off x="1460503" y="2161066"/>
            <a:ext cx="0" cy="2053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2683946" y="2262672"/>
            <a:ext cx="0" cy="1945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118669" y="1881444"/>
            <a:ext cx="13418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親のクジラ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8669" y="3249329"/>
            <a:ext cx="11304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子ども</a:t>
            </a:r>
            <a:r>
              <a:rPr kumimoji="1" lang="ja-JP" altLang="en-US" sz="2000" dirty="0"/>
              <a:t>の</a:t>
            </a:r>
            <a:endParaRPr kumimoji="1" lang="en-US" altLang="ja-JP" sz="2000" dirty="0"/>
          </a:p>
          <a:p>
            <a:r>
              <a:rPr kumimoji="1" lang="ja-JP" altLang="en-US" sz="2000" dirty="0"/>
              <a:t>クジラ</a:t>
            </a:r>
          </a:p>
        </p:txBody>
      </p:sp>
      <p:cxnSp>
        <p:nvCxnSpPr>
          <p:cNvPr id="13" name="直線コネクタ 12"/>
          <p:cNvCxnSpPr/>
          <p:nvPr/>
        </p:nvCxnSpPr>
        <p:spPr>
          <a:xfrm>
            <a:off x="1460504" y="4271467"/>
            <a:ext cx="6803999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1456273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2683946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3903146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5113880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6328849" y="3985696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7539583" y="3985696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7539583" y="2262672"/>
            <a:ext cx="0" cy="1945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1276416" y="4540304"/>
            <a:ext cx="35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０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495482" y="4523370"/>
            <a:ext cx="35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１</a:t>
            </a:r>
            <a:endParaRPr kumimoji="1" lang="ja-JP" altLang="en-US" sz="2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359586" y="4540304"/>
            <a:ext cx="359994" cy="40011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</a:rPr>
              <a:t>１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721789" y="4510794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倍</a:t>
            </a:r>
            <a:endParaRPr kumimoji="1" lang="ja-JP" altLang="en-US" sz="2000" dirty="0"/>
          </a:p>
        </p:txBody>
      </p:sp>
      <p:sp>
        <p:nvSpPr>
          <p:cNvPr id="26" name="円弧 25"/>
          <p:cNvSpPr/>
          <p:nvPr/>
        </p:nvSpPr>
        <p:spPr>
          <a:xfrm>
            <a:off x="2108200" y="3096565"/>
            <a:ext cx="575746" cy="364067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弧 26"/>
          <p:cNvSpPr/>
          <p:nvPr/>
        </p:nvSpPr>
        <p:spPr>
          <a:xfrm flipH="1">
            <a:off x="1484004" y="3088092"/>
            <a:ext cx="624190" cy="364067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825761" y="2865911"/>
            <a:ext cx="564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３</a:t>
            </a:r>
            <a:r>
              <a:rPr lang="en-US" altLang="ja-JP" sz="2000" dirty="0"/>
              <a:t>m</a:t>
            </a:r>
            <a:endParaRPr kumimoji="1" lang="ja-JP" altLang="en-US" sz="2000" dirty="0"/>
          </a:p>
        </p:txBody>
      </p:sp>
      <p:sp>
        <p:nvSpPr>
          <p:cNvPr id="29" name="円弧 28"/>
          <p:cNvSpPr/>
          <p:nvPr/>
        </p:nvSpPr>
        <p:spPr>
          <a:xfrm flipH="1">
            <a:off x="1460503" y="982124"/>
            <a:ext cx="4868346" cy="1820334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弧 29"/>
          <p:cNvSpPr/>
          <p:nvPr/>
        </p:nvSpPr>
        <p:spPr>
          <a:xfrm>
            <a:off x="2855477" y="982124"/>
            <a:ext cx="4688328" cy="1820334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196435" y="748201"/>
            <a:ext cx="7402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１５</a:t>
            </a:r>
            <a:r>
              <a:rPr lang="en-US" altLang="ja-JP" sz="2000" dirty="0"/>
              <a:t>m</a:t>
            </a:r>
            <a:endParaRPr kumimoji="1" lang="ja-JP" altLang="en-US" sz="2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346275" y="4523370"/>
            <a:ext cx="3950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５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99631" y="5406479"/>
            <a:ext cx="27447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/>
              <a:t>１５</a:t>
            </a:r>
            <a:r>
              <a:rPr kumimoji="1" lang="en-US" altLang="ja-JP" sz="4400" dirty="0"/>
              <a:t>÷</a:t>
            </a:r>
            <a:r>
              <a:rPr kumimoji="1" lang="ja-JP" altLang="en-US" sz="4400" dirty="0"/>
              <a:t>３＝ ５　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418173" y="5406479"/>
            <a:ext cx="312938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/>
              <a:t>答え　</a:t>
            </a:r>
            <a:r>
              <a:rPr kumimoji="1" lang="ja-JP" altLang="en-US" sz="4400" dirty="0"/>
              <a:t> ５　倍　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386667" y="5406479"/>
            <a:ext cx="657726" cy="76944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/>
          <p:cNvSpPr/>
          <p:nvPr/>
        </p:nvSpPr>
        <p:spPr>
          <a:xfrm>
            <a:off x="6924190" y="5406479"/>
            <a:ext cx="657726" cy="76944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355611" y="5355680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/>
              <a:t>式</a:t>
            </a:r>
          </a:p>
        </p:txBody>
      </p:sp>
    </p:spTree>
    <p:extLst>
      <p:ext uri="{BB962C8B-B14F-4D97-AF65-F5344CB8AC3E}">
        <p14:creationId xmlns:p14="http://schemas.microsoft.com/office/powerpoint/2010/main" val="2864236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 descr="20180316074927-0001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81" y="2973677"/>
            <a:ext cx="8741422" cy="3363849"/>
          </a:xfrm>
          <a:prstGeom prst="rect">
            <a:avLst/>
          </a:prstGeom>
        </p:spPr>
      </p:pic>
      <p:pic>
        <p:nvPicPr>
          <p:cNvPr id="9" name="図 8" descr="20180316074927-0001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479" y="5511980"/>
            <a:ext cx="1754654" cy="797758"/>
          </a:xfrm>
          <a:prstGeom prst="rect">
            <a:avLst/>
          </a:prstGeom>
        </p:spPr>
      </p:pic>
      <p:sp>
        <p:nvSpPr>
          <p:cNvPr id="7" name="角丸四角形 6"/>
          <p:cNvSpPr/>
          <p:nvPr/>
        </p:nvSpPr>
        <p:spPr>
          <a:xfrm>
            <a:off x="1066790" y="965203"/>
            <a:ext cx="6925734" cy="2472266"/>
          </a:xfrm>
          <a:prstGeom prst="roundRect">
            <a:avLst/>
          </a:prstGeom>
          <a:noFill/>
          <a:ln w="38100" cmpd="sng">
            <a:solidFill>
              <a:schemeClr val="accent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82125" y="355600"/>
            <a:ext cx="1567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④</a:t>
            </a:r>
            <a:r>
              <a:rPr lang="ja-JP" altLang="en-US" dirty="0"/>
              <a:t>　倍の計算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914390" y="840265"/>
            <a:ext cx="465191" cy="58477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3200" dirty="0"/>
              <a:t>１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405464" y="948271"/>
            <a:ext cx="674445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/>
              <a:t>親のクジラの体長は１５</a:t>
            </a:r>
            <a:r>
              <a:rPr kumimoji="1" lang="en-US" altLang="ja-JP" sz="3600" dirty="0"/>
              <a:t>m</a:t>
            </a:r>
            <a:r>
              <a:rPr lang="ja-JP" altLang="en-US" sz="3600" dirty="0"/>
              <a:t>で，</a:t>
            </a:r>
            <a:endParaRPr lang="en-US" altLang="ja-JP" sz="3600" dirty="0"/>
          </a:p>
          <a:p>
            <a:r>
              <a:rPr kumimoji="1" lang="ja-JP" altLang="en-US" sz="3600" dirty="0"/>
              <a:t>子どものクジラの体長は３</a:t>
            </a:r>
            <a:r>
              <a:rPr kumimoji="1" lang="en-US" altLang="ja-JP" sz="3600" dirty="0"/>
              <a:t>m</a:t>
            </a:r>
            <a:r>
              <a:rPr kumimoji="1" lang="ja-JP" altLang="en-US" sz="3600" dirty="0"/>
              <a:t>です。</a:t>
            </a:r>
            <a:endParaRPr kumimoji="1" lang="en-US" altLang="ja-JP" sz="3600" dirty="0"/>
          </a:p>
          <a:p>
            <a:r>
              <a:rPr lang="ja-JP" altLang="en-US" sz="3600" dirty="0"/>
              <a:t>親のクジラの体長は，子どもの</a:t>
            </a:r>
            <a:endParaRPr lang="en-US" altLang="ja-JP" sz="3600" dirty="0"/>
          </a:p>
          <a:p>
            <a:r>
              <a:rPr kumimoji="1" lang="ja-JP" altLang="en-US" sz="3600" dirty="0"/>
              <a:t>クジラの体長の何倍ですか。</a:t>
            </a:r>
          </a:p>
        </p:txBody>
      </p:sp>
    </p:spTree>
    <p:extLst>
      <p:ext uri="{BB962C8B-B14F-4D97-AF65-F5344CB8AC3E}">
        <p14:creationId xmlns:p14="http://schemas.microsoft.com/office/powerpoint/2010/main" val="2670881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20180316074927-0001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81" y="569137"/>
            <a:ext cx="8741422" cy="3363849"/>
          </a:xfrm>
          <a:prstGeom prst="rect">
            <a:avLst/>
          </a:prstGeom>
        </p:spPr>
      </p:pic>
      <p:pic>
        <p:nvPicPr>
          <p:cNvPr id="5" name="図 4" descr="20180316074927-0001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213" y="3107440"/>
            <a:ext cx="1754654" cy="797758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508000" y="1155919"/>
            <a:ext cx="8509003" cy="3098614"/>
          </a:xfrm>
          <a:prstGeom prst="rect">
            <a:avLst/>
          </a:prstGeom>
          <a:solidFill>
            <a:srgbClr val="FFFFFF">
              <a:alpha val="4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669519"/>
              </p:ext>
            </p:extLst>
          </p:nvPr>
        </p:nvGraphicFramePr>
        <p:xfrm>
          <a:off x="1460503" y="1898378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1062760"/>
              </p:ext>
            </p:extLst>
          </p:nvPr>
        </p:nvGraphicFramePr>
        <p:xfrm>
          <a:off x="1468969" y="3278599"/>
          <a:ext cx="1219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8" name="直線コネクタ 7"/>
          <p:cNvCxnSpPr/>
          <p:nvPr/>
        </p:nvCxnSpPr>
        <p:spPr>
          <a:xfrm>
            <a:off x="1460503" y="2161066"/>
            <a:ext cx="0" cy="2053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2683946" y="2262672"/>
            <a:ext cx="0" cy="1945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118669" y="1881444"/>
            <a:ext cx="13418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親のクジラ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8669" y="3249329"/>
            <a:ext cx="11304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子ども</a:t>
            </a:r>
            <a:r>
              <a:rPr kumimoji="1" lang="ja-JP" altLang="en-US" sz="2000" dirty="0"/>
              <a:t>の</a:t>
            </a:r>
            <a:endParaRPr kumimoji="1" lang="en-US" altLang="ja-JP" sz="2000" dirty="0"/>
          </a:p>
          <a:p>
            <a:r>
              <a:rPr kumimoji="1" lang="ja-JP" altLang="en-US" sz="2000" dirty="0"/>
              <a:t>クジラ</a:t>
            </a:r>
          </a:p>
        </p:txBody>
      </p:sp>
      <p:cxnSp>
        <p:nvCxnSpPr>
          <p:cNvPr id="13" name="直線コネクタ 12"/>
          <p:cNvCxnSpPr/>
          <p:nvPr/>
        </p:nvCxnSpPr>
        <p:spPr>
          <a:xfrm>
            <a:off x="1460504" y="4271467"/>
            <a:ext cx="6803999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1456273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2683946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3903146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5113880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6328849" y="3985696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7539583" y="3985696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7539583" y="2262672"/>
            <a:ext cx="0" cy="1945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1276416" y="4540304"/>
            <a:ext cx="35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０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495482" y="4523370"/>
            <a:ext cx="35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１</a:t>
            </a:r>
            <a:endParaRPr kumimoji="1" lang="ja-JP" altLang="en-US" sz="2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359586" y="4540304"/>
            <a:ext cx="359994" cy="40011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</a:rPr>
              <a:t>１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721789" y="4510794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倍</a:t>
            </a:r>
            <a:endParaRPr kumimoji="1" lang="ja-JP" altLang="en-US" sz="2000" dirty="0"/>
          </a:p>
        </p:txBody>
      </p:sp>
      <p:sp>
        <p:nvSpPr>
          <p:cNvPr id="26" name="円弧 25"/>
          <p:cNvSpPr/>
          <p:nvPr/>
        </p:nvSpPr>
        <p:spPr>
          <a:xfrm>
            <a:off x="2108200" y="3096565"/>
            <a:ext cx="575746" cy="364067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弧 26"/>
          <p:cNvSpPr/>
          <p:nvPr/>
        </p:nvSpPr>
        <p:spPr>
          <a:xfrm flipH="1">
            <a:off x="1484004" y="3088092"/>
            <a:ext cx="624190" cy="364067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825761" y="2865911"/>
            <a:ext cx="564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３</a:t>
            </a:r>
            <a:r>
              <a:rPr lang="en-US" altLang="ja-JP" sz="2000" dirty="0"/>
              <a:t>m</a:t>
            </a:r>
            <a:endParaRPr kumimoji="1" lang="ja-JP" altLang="en-US" sz="2000" dirty="0"/>
          </a:p>
        </p:txBody>
      </p:sp>
      <p:sp>
        <p:nvSpPr>
          <p:cNvPr id="29" name="円弧 28"/>
          <p:cNvSpPr/>
          <p:nvPr/>
        </p:nvSpPr>
        <p:spPr>
          <a:xfrm flipH="1">
            <a:off x="1460503" y="982124"/>
            <a:ext cx="4868346" cy="1820334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弧 29"/>
          <p:cNvSpPr/>
          <p:nvPr/>
        </p:nvSpPr>
        <p:spPr>
          <a:xfrm>
            <a:off x="2855477" y="982124"/>
            <a:ext cx="4688328" cy="1820334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196435" y="748201"/>
            <a:ext cx="7402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１５</a:t>
            </a:r>
            <a:r>
              <a:rPr lang="en-US" altLang="ja-JP" sz="2000" dirty="0"/>
              <a:t>m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46120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20180316074927-0001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81" y="569137"/>
            <a:ext cx="8741422" cy="3363849"/>
          </a:xfrm>
          <a:prstGeom prst="rect">
            <a:avLst/>
          </a:prstGeom>
        </p:spPr>
      </p:pic>
      <p:pic>
        <p:nvPicPr>
          <p:cNvPr id="5" name="図 4" descr="20180316074927-0001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213" y="3107440"/>
            <a:ext cx="1754654" cy="797758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508000" y="1155919"/>
            <a:ext cx="8509003" cy="3098614"/>
          </a:xfrm>
          <a:prstGeom prst="rect">
            <a:avLst/>
          </a:prstGeom>
          <a:solidFill>
            <a:srgbClr val="FFFFFF">
              <a:alpha val="4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476896"/>
              </p:ext>
            </p:extLst>
          </p:nvPr>
        </p:nvGraphicFramePr>
        <p:xfrm>
          <a:off x="1460503" y="1898378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135091"/>
              </p:ext>
            </p:extLst>
          </p:nvPr>
        </p:nvGraphicFramePr>
        <p:xfrm>
          <a:off x="1468969" y="3278599"/>
          <a:ext cx="1219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8" name="直線コネクタ 7"/>
          <p:cNvCxnSpPr/>
          <p:nvPr/>
        </p:nvCxnSpPr>
        <p:spPr>
          <a:xfrm>
            <a:off x="1460503" y="2161066"/>
            <a:ext cx="0" cy="2053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2683946" y="2262672"/>
            <a:ext cx="0" cy="1945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118669" y="1881444"/>
            <a:ext cx="13418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親のクジラ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8669" y="3249329"/>
            <a:ext cx="11304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子ども</a:t>
            </a:r>
            <a:r>
              <a:rPr kumimoji="1" lang="ja-JP" altLang="en-US" sz="2000" dirty="0"/>
              <a:t>の</a:t>
            </a:r>
            <a:endParaRPr kumimoji="1" lang="en-US" altLang="ja-JP" sz="2000" dirty="0"/>
          </a:p>
          <a:p>
            <a:r>
              <a:rPr kumimoji="1" lang="ja-JP" altLang="en-US" sz="2000" dirty="0"/>
              <a:t>クジラ</a:t>
            </a:r>
          </a:p>
        </p:txBody>
      </p:sp>
      <p:cxnSp>
        <p:nvCxnSpPr>
          <p:cNvPr id="13" name="直線コネクタ 12"/>
          <p:cNvCxnSpPr/>
          <p:nvPr/>
        </p:nvCxnSpPr>
        <p:spPr>
          <a:xfrm>
            <a:off x="1460504" y="4271467"/>
            <a:ext cx="6803999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1456273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2683946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3903146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5113880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6328849" y="3985696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7539583" y="3985696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7539583" y="2262672"/>
            <a:ext cx="0" cy="1945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1276416" y="4540304"/>
            <a:ext cx="35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０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495482" y="4523370"/>
            <a:ext cx="35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１</a:t>
            </a:r>
            <a:endParaRPr kumimoji="1" lang="ja-JP" altLang="en-US" sz="2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359586" y="4540304"/>
            <a:ext cx="359994" cy="40011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</a:rPr>
              <a:t>１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721789" y="4510794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倍</a:t>
            </a:r>
            <a:endParaRPr kumimoji="1" lang="ja-JP" altLang="en-US" sz="2000" dirty="0"/>
          </a:p>
        </p:txBody>
      </p:sp>
      <p:sp>
        <p:nvSpPr>
          <p:cNvPr id="26" name="円弧 25"/>
          <p:cNvSpPr/>
          <p:nvPr/>
        </p:nvSpPr>
        <p:spPr>
          <a:xfrm>
            <a:off x="2108200" y="3096565"/>
            <a:ext cx="575746" cy="364067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弧 26"/>
          <p:cNvSpPr/>
          <p:nvPr/>
        </p:nvSpPr>
        <p:spPr>
          <a:xfrm flipH="1">
            <a:off x="1484004" y="3088092"/>
            <a:ext cx="624190" cy="364067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825761" y="2865911"/>
            <a:ext cx="564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３</a:t>
            </a:r>
            <a:r>
              <a:rPr lang="en-US" altLang="ja-JP" sz="2000" dirty="0"/>
              <a:t>m</a:t>
            </a:r>
            <a:endParaRPr kumimoji="1" lang="ja-JP" altLang="en-US" sz="2000" dirty="0"/>
          </a:p>
        </p:txBody>
      </p:sp>
      <p:sp>
        <p:nvSpPr>
          <p:cNvPr id="29" name="円弧 28"/>
          <p:cNvSpPr/>
          <p:nvPr/>
        </p:nvSpPr>
        <p:spPr>
          <a:xfrm flipH="1">
            <a:off x="1460503" y="982124"/>
            <a:ext cx="4868346" cy="1820334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弧 29"/>
          <p:cNvSpPr/>
          <p:nvPr/>
        </p:nvSpPr>
        <p:spPr>
          <a:xfrm>
            <a:off x="2855477" y="982124"/>
            <a:ext cx="4688328" cy="1820334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196435" y="748201"/>
            <a:ext cx="7402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１５</a:t>
            </a:r>
            <a:r>
              <a:rPr lang="en-US" altLang="ja-JP" sz="2000" dirty="0"/>
              <a:t>m</a:t>
            </a:r>
            <a:endParaRPr kumimoji="1" lang="ja-JP" altLang="en-US" sz="2000" dirty="0"/>
          </a:p>
        </p:txBody>
      </p:sp>
      <p:pic>
        <p:nvPicPr>
          <p:cNvPr id="32" name="図 31" descr="20180316134844-0001.jpg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5389" l="0" r="100000">
                        <a14:foregroundMark x1="51307" y1="12680" x2="51307" y2="12680"/>
                        <a14:foregroundMark x1="67157" y1="3314" x2="67157" y2="3314"/>
                        <a14:foregroundMark x1="77941" y1="12104" x2="77941" y2="12104"/>
                        <a14:foregroundMark x1="87908" y1="18876" x2="87908" y2="18876"/>
                        <a14:foregroundMark x1="9150" y1="69020" x2="9150" y2="6902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474" b="30471"/>
          <a:stretch/>
        </p:blipFill>
        <p:spPr>
          <a:xfrm rot="21422260">
            <a:off x="2380667" y="-447586"/>
            <a:ext cx="5967340" cy="7524854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287999" y="351180"/>
            <a:ext cx="8430313" cy="769441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4400" dirty="0"/>
              <a:t>子どものクジラ１つ分で，１倍です。</a:t>
            </a:r>
          </a:p>
        </p:txBody>
      </p:sp>
    </p:spTree>
    <p:extLst>
      <p:ext uri="{BB962C8B-B14F-4D97-AF65-F5344CB8AC3E}">
        <p14:creationId xmlns:p14="http://schemas.microsoft.com/office/powerpoint/2010/main" val="1479856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20180316074927-0001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81" y="569137"/>
            <a:ext cx="8741422" cy="3363849"/>
          </a:xfrm>
          <a:prstGeom prst="rect">
            <a:avLst/>
          </a:prstGeom>
        </p:spPr>
      </p:pic>
      <p:pic>
        <p:nvPicPr>
          <p:cNvPr id="5" name="図 4" descr="20180316074927-0001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213" y="3107440"/>
            <a:ext cx="1754654" cy="797758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508000" y="1155919"/>
            <a:ext cx="8509003" cy="3098614"/>
          </a:xfrm>
          <a:prstGeom prst="rect">
            <a:avLst/>
          </a:prstGeom>
          <a:solidFill>
            <a:srgbClr val="FFFFFF">
              <a:alpha val="4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646079"/>
              </p:ext>
            </p:extLst>
          </p:nvPr>
        </p:nvGraphicFramePr>
        <p:xfrm>
          <a:off x="1460503" y="1898378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354642"/>
              </p:ext>
            </p:extLst>
          </p:nvPr>
        </p:nvGraphicFramePr>
        <p:xfrm>
          <a:off x="1468969" y="3278599"/>
          <a:ext cx="1219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8" name="直線コネクタ 7"/>
          <p:cNvCxnSpPr/>
          <p:nvPr/>
        </p:nvCxnSpPr>
        <p:spPr>
          <a:xfrm>
            <a:off x="1460503" y="2161066"/>
            <a:ext cx="0" cy="2053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2683946" y="2262672"/>
            <a:ext cx="0" cy="1945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118669" y="1881444"/>
            <a:ext cx="13418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親のクジラ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8669" y="3249329"/>
            <a:ext cx="11304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子ども</a:t>
            </a:r>
            <a:r>
              <a:rPr kumimoji="1" lang="ja-JP" altLang="en-US" sz="2000" dirty="0"/>
              <a:t>の</a:t>
            </a:r>
            <a:endParaRPr kumimoji="1" lang="en-US" altLang="ja-JP" sz="2000" dirty="0"/>
          </a:p>
          <a:p>
            <a:r>
              <a:rPr kumimoji="1" lang="ja-JP" altLang="en-US" sz="2000" dirty="0"/>
              <a:t>クジラ</a:t>
            </a:r>
          </a:p>
        </p:txBody>
      </p:sp>
      <p:cxnSp>
        <p:nvCxnSpPr>
          <p:cNvPr id="13" name="直線コネクタ 12"/>
          <p:cNvCxnSpPr/>
          <p:nvPr/>
        </p:nvCxnSpPr>
        <p:spPr>
          <a:xfrm>
            <a:off x="1460504" y="4271467"/>
            <a:ext cx="6803999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1456273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2683946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3903146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5113880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6328849" y="3985696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7539583" y="3985696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7539583" y="2262672"/>
            <a:ext cx="0" cy="1945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1276416" y="4540304"/>
            <a:ext cx="35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０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495482" y="4523370"/>
            <a:ext cx="35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１</a:t>
            </a:r>
            <a:endParaRPr kumimoji="1" lang="ja-JP" altLang="en-US" sz="2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359586" y="4540304"/>
            <a:ext cx="359994" cy="40011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</a:rPr>
              <a:t>１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721789" y="4510794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倍</a:t>
            </a:r>
            <a:endParaRPr kumimoji="1" lang="ja-JP" altLang="en-US" sz="2000" dirty="0"/>
          </a:p>
        </p:txBody>
      </p:sp>
      <p:sp>
        <p:nvSpPr>
          <p:cNvPr id="26" name="円弧 25"/>
          <p:cNvSpPr/>
          <p:nvPr/>
        </p:nvSpPr>
        <p:spPr>
          <a:xfrm>
            <a:off x="2108200" y="3096565"/>
            <a:ext cx="575746" cy="364067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弧 26"/>
          <p:cNvSpPr/>
          <p:nvPr/>
        </p:nvSpPr>
        <p:spPr>
          <a:xfrm flipH="1">
            <a:off x="1484004" y="3088092"/>
            <a:ext cx="624190" cy="364067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825761" y="2865911"/>
            <a:ext cx="564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３</a:t>
            </a:r>
            <a:r>
              <a:rPr lang="en-US" altLang="ja-JP" sz="2000" dirty="0"/>
              <a:t>m</a:t>
            </a:r>
            <a:endParaRPr kumimoji="1" lang="ja-JP" altLang="en-US" sz="2000" dirty="0"/>
          </a:p>
        </p:txBody>
      </p:sp>
      <p:sp>
        <p:nvSpPr>
          <p:cNvPr id="29" name="円弧 28"/>
          <p:cNvSpPr/>
          <p:nvPr/>
        </p:nvSpPr>
        <p:spPr>
          <a:xfrm flipH="1">
            <a:off x="1460503" y="982124"/>
            <a:ext cx="4868346" cy="1820334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弧 29"/>
          <p:cNvSpPr/>
          <p:nvPr/>
        </p:nvSpPr>
        <p:spPr>
          <a:xfrm>
            <a:off x="2855477" y="982124"/>
            <a:ext cx="4688328" cy="1820334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196435" y="748201"/>
            <a:ext cx="7402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１５</a:t>
            </a:r>
            <a:r>
              <a:rPr lang="en-US" altLang="ja-JP" sz="2000" dirty="0"/>
              <a:t>m</a:t>
            </a:r>
            <a:endParaRPr kumimoji="1" lang="ja-JP" altLang="en-US" sz="2000" dirty="0"/>
          </a:p>
        </p:txBody>
      </p:sp>
      <p:pic>
        <p:nvPicPr>
          <p:cNvPr id="32" name="図 31" descr="20180316134844-0001.jpg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5389" l="0" r="100000">
                        <a14:foregroundMark x1="51307" y1="12680" x2="51307" y2="12680"/>
                        <a14:foregroundMark x1="67157" y1="3314" x2="67157" y2="3314"/>
                        <a14:foregroundMark x1="77941" y1="12104" x2="77941" y2="12104"/>
                        <a14:foregroundMark x1="87908" y1="18876" x2="87908" y2="18876"/>
                        <a14:foregroundMark x1="9150" y1="69020" x2="9150" y2="6902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474" b="30471"/>
          <a:stretch/>
        </p:blipFill>
        <p:spPr>
          <a:xfrm rot="21422260">
            <a:off x="2380667" y="-447586"/>
            <a:ext cx="5967340" cy="7524854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287999" y="351180"/>
            <a:ext cx="8430313" cy="769441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4400" dirty="0"/>
              <a:t>子どものクジラ２つ分で，２倍です。</a:t>
            </a:r>
          </a:p>
        </p:txBody>
      </p:sp>
    </p:spTree>
    <p:extLst>
      <p:ext uri="{BB962C8B-B14F-4D97-AF65-F5344CB8AC3E}">
        <p14:creationId xmlns:p14="http://schemas.microsoft.com/office/powerpoint/2010/main" val="19706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33333E-6 L 0.13542 0.00023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20180316074927-0001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81" y="569137"/>
            <a:ext cx="8741422" cy="3363849"/>
          </a:xfrm>
          <a:prstGeom prst="rect">
            <a:avLst/>
          </a:prstGeom>
        </p:spPr>
      </p:pic>
      <p:pic>
        <p:nvPicPr>
          <p:cNvPr id="5" name="図 4" descr="20180316074927-0001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213" y="3107440"/>
            <a:ext cx="1754654" cy="797758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508000" y="1155919"/>
            <a:ext cx="8509003" cy="3098614"/>
          </a:xfrm>
          <a:prstGeom prst="rect">
            <a:avLst/>
          </a:prstGeom>
          <a:solidFill>
            <a:srgbClr val="FFFFFF">
              <a:alpha val="4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533030"/>
              </p:ext>
            </p:extLst>
          </p:nvPr>
        </p:nvGraphicFramePr>
        <p:xfrm>
          <a:off x="1460503" y="1898378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5880668"/>
              </p:ext>
            </p:extLst>
          </p:nvPr>
        </p:nvGraphicFramePr>
        <p:xfrm>
          <a:off x="1468969" y="3278599"/>
          <a:ext cx="1219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8" name="直線コネクタ 7"/>
          <p:cNvCxnSpPr/>
          <p:nvPr/>
        </p:nvCxnSpPr>
        <p:spPr>
          <a:xfrm>
            <a:off x="1460503" y="2161066"/>
            <a:ext cx="0" cy="2053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2683946" y="2262672"/>
            <a:ext cx="0" cy="1945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118669" y="1881444"/>
            <a:ext cx="13418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親のクジラ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8669" y="3249329"/>
            <a:ext cx="11304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子ども</a:t>
            </a:r>
            <a:r>
              <a:rPr kumimoji="1" lang="ja-JP" altLang="en-US" sz="2000" dirty="0"/>
              <a:t>の</a:t>
            </a:r>
            <a:endParaRPr kumimoji="1" lang="en-US" altLang="ja-JP" sz="2000" dirty="0"/>
          </a:p>
          <a:p>
            <a:r>
              <a:rPr kumimoji="1" lang="ja-JP" altLang="en-US" sz="2000" dirty="0"/>
              <a:t>クジラ</a:t>
            </a:r>
          </a:p>
        </p:txBody>
      </p:sp>
      <p:cxnSp>
        <p:nvCxnSpPr>
          <p:cNvPr id="13" name="直線コネクタ 12"/>
          <p:cNvCxnSpPr/>
          <p:nvPr/>
        </p:nvCxnSpPr>
        <p:spPr>
          <a:xfrm>
            <a:off x="1460504" y="4271467"/>
            <a:ext cx="6803999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1456273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2683946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3903146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5113880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6328849" y="3985696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7539583" y="3985696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7539583" y="2262672"/>
            <a:ext cx="0" cy="1945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1276416" y="4540304"/>
            <a:ext cx="35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０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495482" y="4523370"/>
            <a:ext cx="35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１</a:t>
            </a:r>
            <a:endParaRPr kumimoji="1" lang="ja-JP" altLang="en-US" sz="2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359586" y="4540304"/>
            <a:ext cx="359994" cy="40011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</a:rPr>
              <a:t>１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721789" y="4510794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倍</a:t>
            </a:r>
            <a:endParaRPr kumimoji="1" lang="ja-JP" altLang="en-US" sz="2000" dirty="0"/>
          </a:p>
        </p:txBody>
      </p:sp>
      <p:sp>
        <p:nvSpPr>
          <p:cNvPr id="26" name="円弧 25"/>
          <p:cNvSpPr/>
          <p:nvPr/>
        </p:nvSpPr>
        <p:spPr>
          <a:xfrm>
            <a:off x="2108200" y="3096565"/>
            <a:ext cx="575746" cy="364067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弧 26"/>
          <p:cNvSpPr/>
          <p:nvPr/>
        </p:nvSpPr>
        <p:spPr>
          <a:xfrm flipH="1">
            <a:off x="1484004" y="3088092"/>
            <a:ext cx="624190" cy="364067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825761" y="2865911"/>
            <a:ext cx="564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３</a:t>
            </a:r>
            <a:r>
              <a:rPr lang="en-US" altLang="ja-JP" sz="2000" dirty="0"/>
              <a:t>m</a:t>
            </a:r>
            <a:endParaRPr kumimoji="1" lang="ja-JP" altLang="en-US" sz="2000" dirty="0"/>
          </a:p>
        </p:txBody>
      </p:sp>
      <p:sp>
        <p:nvSpPr>
          <p:cNvPr id="29" name="円弧 28"/>
          <p:cNvSpPr/>
          <p:nvPr/>
        </p:nvSpPr>
        <p:spPr>
          <a:xfrm flipH="1">
            <a:off x="1460503" y="982124"/>
            <a:ext cx="4868346" cy="1820334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弧 29"/>
          <p:cNvSpPr/>
          <p:nvPr/>
        </p:nvSpPr>
        <p:spPr>
          <a:xfrm>
            <a:off x="2855477" y="982124"/>
            <a:ext cx="4688328" cy="1820334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196435" y="748201"/>
            <a:ext cx="7402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１５</a:t>
            </a:r>
            <a:r>
              <a:rPr lang="en-US" altLang="ja-JP" sz="2000" dirty="0"/>
              <a:t>m</a:t>
            </a:r>
            <a:endParaRPr kumimoji="1" lang="ja-JP" altLang="en-US" sz="2000" dirty="0"/>
          </a:p>
        </p:txBody>
      </p:sp>
      <p:pic>
        <p:nvPicPr>
          <p:cNvPr id="33" name="図 32" descr="20180316134844-0001.jpg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5389" l="0" r="100000">
                        <a14:foregroundMark x1="51307" y1="12680" x2="51307" y2="12680"/>
                        <a14:foregroundMark x1="67157" y1="3314" x2="67157" y2="3314"/>
                        <a14:foregroundMark x1="77941" y1="12104" x2="77941" y2="12104"/>
                        <a14:foregroundMark x1="87908" y1="18876" x2="87908" y2="18876"/>
                        <a14:foregroundMark x1="9150" y1="69020" x2="9150" y2="6902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474" b="30471"/>
          <a:stretch/>
        </p:blipFill>
        <p:spPr>
          <a:xfrm rot="21422260">
            <a:off x="3582910" y="-447586"/>
            <a:ext cx="5967340" cy="7524854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287999" y="351180"/>
            <a:ext cx="8430313" cy="769441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4400" dirty="0"/>
              <a:t>子どものクジラ３つ分で，３倍です。</a:t>
            </a:r>
          </a:p>
        </p:txBody>
      </p:sp>
    </p:spTree>
    <p:extLst>
      <p:ext uri="{BB962C8B-B14F-4D97-AF65-F5344CB8AC3E}">
        <p14:creationId xmlns:p14="http://schemas.microsoft.com/office/powerpoint/2010/main" val="2585410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33333E-6 L 0.13542 0.00023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20180316074927-0001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81" y="569137"/>
            <a:ext cx="8741422" cy="3363849"/>
          </a:xfrm>
          <a:prstGeom prst="rect">
            <a:avLst/>
          </a:prstGeom>
        </p:spPr>
      </p:pic>
      <p:pic>
        <p:nvPicPr>
          <p:cNvPr id="5" name="図 4" descr="20180316074927-0001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213" y="3107440"/>
            <a:ext cx="1754654" cy="797758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508000" y="1155919"/>
            <a:ext cx="8509003" cy="3098614"/>
          </a:xfrm>
          <a:prstGeom prst="rect">
            <a:avLst/>
          </a:prstGeom>
          <a:solidFill>
            <a:srgbClr val="FFFFFF">
              <a:alpha val="4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2088488"/>
              </p:ext>
            </p:extLst>
          </p:nvPr>
        </p:nvGraphicFramePr>
        <p:xfrm>
          <a:off x="1460503" y="1898378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940504"/>
              </p:ext>
            </p:extLst>
          </p:nvPr>
        </p:nvGraphicFramePr>
        <p:xfrm>
          <a:off x="1468969" y="3278599"/>
          <a:ext cx="1219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8" name="直線コネクタ 7"/>
          <p:cNvCxnSpPr/>
          <p:nvPr/>
        </p:nvCxnSpPr>
        <p:spPr>
          <a:xfrm>
            <a:off x="1460503" y="2161066"/>
            <a:ext cx="0" cy="2053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2683946" y="2262672"/>
            <a:ext cx="0" cy="1945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118669" y="1881444"/>
            <a:ext cx="13418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親のクジラ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8669" y="3249329"/>
            <a:ext cx="11304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子ども</a:t>
            </a:r>
            <a:r>
              <a:rPr kumimoji="1" lang="ja-JP" altLang="en-US" sz="2000" dirty="0"/>
              <a:t>の</a:t>
            </a:r>
            <a:endParaRPr kumimoji="1" lang="en-US" altLang="ja-JP" sz="2000" dirty="0"/>
          </a:p>
          <a:p>
            <a:r>
              <a:rPr kumimoji="1" lang="ja-JP" altLang="en-US" sz="2000" dirty="0"/>
              <a:t>クジラ</a:t>
            </a:r>
          </a:p>
        </p:txBody>
      </p:sp>
      <p:cxnSp>
        <p:nvCxnSpPr>
          <p:cNvPr id="13" name="直線コネクタ 12"/>
          <p:cNvCxnSpPr/>
          <p:nvPr/>
        </p:nvCxnSpPr>
        <p:spPr>
          <a:xfrm>
            <a:off x="1460504" y="4271467"/>
            <a:ext cx="6803999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1456273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2683946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3903146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5113880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6328849" y="3985696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7539583" y="3985696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7539583" y="2262672"/>
            <a:ext cx="0" cy="1945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1276416" y="4540304"/>
            <a:ext cx="35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０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495482" y="4523370"/>
            <a:ext cx="35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１</a:t>
            </a:r>
            <a:endParaRPr kumimoji="1" lang="ja-JP" altLang="en-US" sz="2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359586" y="4540304"/>
            <a:ext cx="359994" cy="40011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</a:rPr>
              <a:t>１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721789" y="4510794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倍</a:t>
            </a:r>
            <a:endParaRPr kumimoji="1" lang="ja-JP" altLang="en-US" sz="2000" dirty="0"/>
          </a:p>
        </p:txBody>
      </p:sp>
      <p:sp>
        <p:nvSpPr>
          <p:cNvPr id="26" name="円弧 25"/>
          <p:cNvSpPr/>
          <p:nvPr/>
        </p:nvSpPr>
        <p:spPr>
          <a:xfrm>
            <a:off x="2108200" y="3096565"/>
            <a:ext cx="575746" cy="364067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弧 26"/>
          <p:cNvSpPr/>
          <p:nvPr/>
        </p:nvSpPr>
        <p:spPr>
          <a:xfrm flipH="1">
            <a:off x="1484004" y="3088092"/>
            <a:ext cx="624190" cy="364067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825761" y="2865911"/>
            <a:ext cx="564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３</a:t>
            </a:r>
            <a:r>
              <a:rPr lang="en-US" altLang="ja-JP" sz="2000" dirty="0"/>
              <a:t>m</a:t>
            </a:r>
            <a:endParaRPr kumimoji="1" lang="ja-JP" altLang="en-US" sz="2000" dirty="0"/>
          </a:p>
        </p:txBody>
      </p:sp>
      <p:sp>
        <p:nvSpPr>
          <p:cNvPr id="29" name="円弧 28"/>
          <p:cNvSpPr/>
          <p:nvPr/>
        </p:nvSpPr>
        <p:spPr>
          <a:xfrm flipH="1">
            <a:off x="1460503" y="982124"/>
            <a:ext cx="4868346" cy="1820334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弧 29"/>
          <p:cNvSpPr/>
          <p:nvPr/>
        </p:nvSpPr>
        <p:spPr>
          <a:xfrm>
            <a:off x="2855477" y="982124"/>
            <a:ext cx="4688328" cy="1820334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196435" y="748201"/>
            <a:ext cx="7402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１５</a:t>
            </a:r>
            <a:r>
              <a:rPr lang="en-US" altLang="ja-JP" sz="2000" dirty="0"/>
              <a:t>m</a:t>
            </a:r>
            <a:endParaRPr kumimoji="1" lang="ja-JP" altLang="en-US" sz="2000" dirty="0"/>
          </a:p>
        </p:txBody>
      </p:sp>
      <p:pic>
        <p:nvPicPr>
          <p:cNvPr id="33" name="図 32" descr="20180316134844-0001.jpg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5389" l="0" r="100000">
                        <a14:foregroundMark x1="51307" y1="12680" x2="51307" y2="12680"/>
                        <a14:foregroundMark x1="67157" y1="3314" x2="67157" y2="3314"/>
                        <a14:foregroundMark x1="77941" y1="12104" x2="77941" y2="12104"/>
                        <a14:foregroundMark x1="87908" y1="18876" x2="87908" y2="18876"/>
                        <a14:foregroundMark x1="9150" y1="69020" x2="9150" y2="6902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474" b="30471"/>
          <a:stretch/>
        </p:blipFill>
        <p:spPr>
          <a:xfrm rot="21422260">
            <a:off x="4802086" y="-447586"/>
            <a:ext cx="5967340" cy="7524854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287999" y="351180"/>
            <a:ext cx="8430313" cy="769441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4400" dirty="0"/>
              <a:t>子どものクジラ４つ分で，４倍です。</a:t>
            </a:r>
          </a:p>
        </p:txBody>
      </p:sp>
    </p:spTree>
    <p:extLst>
      <p:ext uri="{BB962C8B-B14F-4D97-AF65-F5344CB8AC3E}">
        <p14:creationId xmlns:p14="http://schemas.microsoft.com/office/powerpoint/2010/main" val="4129295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33333E-6 L 0.13542 0.00023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20180316074927-0001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81" y="569137"/>
            <a:ext cx="8741422" cy="3363849"/>
          </a:xfrm>
          <a:prstGeom prst="rect">
            <a:avLst/>
          </a:prstGeom>
        </p:spPr>
      </p:pic>
      <p:pic>
        <p:nvPicPr>
          <p:cNvPr id="5" name="図 4" descr="20180316074927-0001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213" y="3107440"/>
            <a:ext cx="1754654" cy="797758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508000" y="1155919"/>
            <a:ext cx="8509003" cy="3098614"/>
          </a:xfrm>
          <a:prstGeom prst="rect">
            <a:avLst/>
          </a:prstGeom>
          <a:solidFill>
            <a:srgbClr val="FFFFFF">
              <a:alpha val="4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515567"/>
              </p:ext>
            </p:extLst>
          </p:nvPr>
        </p:nvGraphicFramePr>
        <p:xfrm>
          <a:off x="1460503" y="1898378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160154"/>
              </p:ext>
            </p:extLst>
          </p:nvPr>
        </p:nvGraphicFramePr>
        <p:xfrm>
          <a:off x="1468969" y="3278599"/>
          <a:ext cx="1219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8" name="直線コネクタ 7"/>
          <p:cNvCxnSpPr/>
          <p:nvPr/>
        </p:nvCxnSpPr>
        <p:spPr>
          <a:xfrm>
            <a:off x="1460503" y="2161066"/>
            <a:ext cx="0" cy="2053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2683946" y="2262672"/>
            <a:ext cx="0" cy="1945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118669" y="1881444"/>
            <a:ext cx="13418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親のクジラ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8669" y="3249329"/>
            <a:ext cx="11304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子ども</a:t>
            </a:r>
            <a:r>
              <a:rPr kumimoji="1" lang="ja-JP" altLang="en-US" sz="2000" dirty="0"/>
              <a:t>の</a:t>
            </a:r>
            <a:endParaRPr kumimoji="1" lang="en-US" altLang="ja-JP" sz="2000" dirty="0"/>
          </a:p>
          <a:p>
            <a:r>
              <a:rPr kumimoji="1" lang="ja-JP" altLang="en-US" sz="2000" dirty="0"/>
              <a:t>クジラ</a:t>
            </a:r>
          </a:p>
        </p:txBody>
      </p:sp>
      <p:cxnSp>
        <p:nvCxnSpPr>
          <p:cNvPr id="13" name="直線コネクタ 12"/>
          <p:cNvCxnSpPr/>
          <p:nvPr/>
        </p:nvCxnSpPr>
        <p:spPr>
          <a:xfrm>
            <a:off x="1460504" y="4271467"/>
            <a:ext cx="6803999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1456273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2683946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3903146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5113880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6328849" y="3985696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7539583" y="3985696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7539583" y="2262672"/>
            <a:ext cx="0" cy="1945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1276416" y="4540304"/>
            <a:ext cx="35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０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495482" y="4523370"/>
            <a:ext cx="35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１</a:t>
            </a:r>
            <a:endParaRPr kumimoji="1" lang="ja-JP" altLang="en-US" sz="2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359586" y="4540304"/>
            <a:ext cx="359994" cy="40011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</a:rPr>
              <a:t>１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721789" y="4510794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倍</a:t>
            </a:r>
            <a:endParaRPr kumimoji="1" lang="ja-JP" altLang="en-US" sz="2000" dirty="0"/>
          </a:p>
        </p:txBody>
      </p:sp>
      <p:sp>
        <p:nvSpPr>
          <p:cNvPr id="26" name="円弧 25"/>
          <p:cNvSpPr/>
          <p:nvPr/>
        </p:nvSpPr>
        <p:spPr>
          <a:xfrm>
            <a:off x="2108200" y="3096565"/>
            <a:ext cx="575746" cy="364067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弧 26"/>
          <p:cNvSpPr/>
          <p:nvPr/>
        </p:nvSpPr>
        <p:spPr>
          <a:xfrm flipH="1">
            <a:off x="1484004" y="3088092"/>
            <a:ext cx="624190" cy="364067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825761" y="2865911"/>
            <a:ext cx="564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３</a:t>
            </a:r>
            <a:r>
              <a:rPr lang="en-US" altLang="ja-JP" sz="2000" dirty="0"/>
              <a:t>m</a:t>
            </a:r>
            <a:endParaRPr kumimoji="1" lang="ja-JP" altLang="en-US" sz="2000" dirty="0"/>
          </a:p>
        </p:txBody>
      </p:sp>
      <p:sp>
        <p:nvSpPr>
          <p:cNvPr id="29" name="円弧 28"/>
          <p:cNvSpPr/>
          <p:nvPr/>
        </p:nvSpPr>
        <p:spPr>
          <a:xfrm flipH="1">
            <a:off x="1460503" y="982124"/>
            <a:ext cx="4868346" cy="1820334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弧 29"/>
          <p:cNvSpPr/>
          <p:nvPr/>
        </p:nvSpPr>
        <p:spPr>
          <a:xfrm>
            <a:off x="2855477" y="982124"/>
            <a:ext cx="4688328" cy="1820334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196435" y="748201"/>
            <a:ext cx="7402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１５</a:t>
            </a:r>
            <a:r>
              <a:rPr lang="en-US" altLang="ja-JP" sz="2000" dirty="0"/>
              <a:t>m</a:t>
            </a:r>
            <a:endParaRPr kumimoji="1" lang="ja-JP" altLang="en-US" sz="2000" dirty="0"/>
          </a:p>
        </p:txBody>
      </p:sp>
      <p:pic>
        <p:nvPicPr>
          <p:cNvPr id="33" name="図 32" descr="20180316134844-0001.jpg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5389" l="0" r="100000">
                        <a14:foregroundMark x1="51307" y1="12680" x2="51307" y2="12680"/>
                        <a14:foregroundMark x1="67157" y1="3314" x2="67157" y2="3314"/>
                        <a14:foregroundMark x1="77941" y1="12104" x2="77941" y2="12104"/>
                        <a14:foregroundMark x1="87908" y1="18876" x2="87908" y2="18876"/>
                        <a14:foregroundMark x1="9150" y1="69020" x2="9150" y2="6902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474" b="30471"/>
          <a:stretch/>
        </p:blipFill>
        <p:spPr>
          <a:xfrm rot="21422260">
            <a:off x="6038195" y="-447586"/>
            <a:ext cx="5967340" cy="7524854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287999" y="351180"/>
            <a:ext cx="8430313" cy="769441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4400" dirty="0"/>
              <a:t>子どものクジラ５つ分で，５倍です。</a:t>
            </a:r>
          </a:p>
        </p:txBody>
      </p:sp>
    </p:spTree>
    <p:extLst>
      <p:ext uri="{BB962C8B-B14F-4D97-AF65-F5344CB8AC3E}">
        <p14:creationId xmlns:p14="http://schemas.microsoft.com/office/powerpoint/2010/main" val="44820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33333E-6 L 0.13542 0.00023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20180316074927-0001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81" y="569137"/>
            <a:ext cx="8741422" cy="3363849"/>
          </a:xfrm>
          <a:prstGeom prst="rect">
            <a:avLst/>
          </a:prstGeom>
        </p:spPr>
      </p:pic>
      <p:pic>
        <p:nvPicPr>
          <p:cNvPr id="5" name="図 4" descr="20180316074927-0001.jp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213" y="3107440"/>
            <a:ext cx="1754654" cy="797758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508000" y="1155919"/>
            <a:ext cx="8509003" cy="3098614"/>
          </a:xfrm>
          <a:prstGeom prst="rect">
            <a:avLst/>
          </a:prstGeom>
          <a:solidFill>
            <a:srgbClr val="FFFFFF">
              <a:alpha val="4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769113"/>
              </p:ext>
            </p:extLst>
          </p:nvPr>
        </p:nvGraphicFramePr>
        <p:xfrm>
          <a:off x="1460503" y="1898378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prstClr val="black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302898"/>
              </p:ext>
            </p:extLst>
          </p:nvPr>
        </p:nvGraphicFramePr>
        <p:xfrm>
          <a:off x="1468969" y="3278599"/>
          <a:ext cx="1219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8" name="直線コネクタ 7"/>
          <p:cNvCxnSpPr/>
          <p:nvPr/>
        </p:nvCxnSpPr>
        <p:spPr>
          <a:xfrm>
            <a:off x="1460503" y="2161066"/>
            <a:ext cx="0" cy="2053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2683946" y="2262672"/>
            <a:ext cx="0" cy="1945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118669" y="1881444"/>
            <a:ext cx="13418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親のクジラ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8669" y="3249329"/>
            <a:ext cx="11304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子ども</a:t>
            </a:r>
            <a:r>
              <a:rPr kumimoji="1" lang="ja-JP" altLang="en-US" sz="2000" dirty="0"/>
              <a:t>の</a:t>
            </a:r>
            <a:endParaRPr kumimoji="1" lang="en-US" altLang="ja-JP" sz="2000" dirty="0"/>
          </a:p>
          <a:p>
            <a:r>
              <a:rPr kumimoji="1" lang="ja-JP" altLang="en-US" sz="2000" dirty="0"/>
              <a:t>クジラ</a:t>
            </a:r>
          </a:p>
        </p:txBody>
      </p:sp>
      <p:cxnSp>
        <p:nvCxnSpPr>
          <p:cNvPr id="13" name="直線コネクタ 12"/>
          <p:cNvCxnSpPr/>
          <p:nvPr/>
        </p:nvCxnSpPr>
        <p:spPr>
          <a:xfrm>
            <a:off x="1460504" y="4271467"/>
            <a:ext cx="6803999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1456273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2683946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3903146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5113880" y="3968762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6328849" y="3985696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7539583" y="3985696"/>
            <a:ext cx="0" cy="5715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7539583" y="2262672"/>
            <a:ext cx="0" cy="19453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1276416" y="4540304"/>
            <a:ext cx="35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０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495482" y="4523370"/>
            <a:ext cx="35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１</a:t>
            </a:r>
            <a:endParaRPr kumimoji="1" lang="ja-JP" altLang="en-US" sz="2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359586" y="4540304"/>
            <a:ext cx="359994" cy="40011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</a:rPr>
              <a:t>１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721789" y="4510794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倍</a:t>
            </a:r>
            <a:endParaRPr kumimoji="1" lang="ja-JP" altLang="en-US" sz="2000" dirty="0"/>
          </a:p>
        </p:txBody>
      </p:sp>
      <p:sp>
        <p:nvSpPr>
          <p:cNvPr id="26" name="円弧 25"/>
          <p:cNvSpPr/>
          <p:nvPr/>
        </p:nvSpPr>
        <p:spPr>
          <a:xfrm>
            <a:off x="2108200" y="3096565"/>
            <a:ext cx="575746" cy="364067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弧 26"/>
          <p:cNvSpPr/>
          <p:nvPr/>
        </p:nvSpPr>
        <p:spPr>
          <a:xfrm flipH="1">
            <a:off x="1484004" y="3088092"/>
            <a:ext cx="624190" cy="364067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825761" y="2865911"/>
            <a:ext cx="564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３</a:t>
            </a:r>
            <a:r>
              <a:rPr lang="en-US" altLang="ja-JP" sz="2000" dirty="0"/>
              <a:t>m</a:t>
            </a:r>
            <a:endParaRPr kumimoji="1" lang="ja-JP" altLang="en-US" sz="2000" dirty="0"/>
          </a:p>
        </p:txBody>
      </p:sp>
      <p:sp>
        <p:nvSpPr>
          <p:cNvPr id="29" name="円弧 28"/>
          <p:cNvSpPr/>
          <p:nvPr/>
        </p:nvSpPr>
        <p:spPr>
          <a:xfrm flipH="1">
            <a:off x="1460503" y="982124"/>
            <a:ext cx="4868346" cy="1820334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弧 29"/>
          <p:cNvSpPr/>
          <p:nvPr/>
        </p:nvSpPr>
        <p:spPr>
          <a:xfrm>
            <a:off x="2855477" y="982124"/>
            <a:ext cx="4688328" cy="1820334"/>
          </a:xfrm>
          <a:prstGeom prst="arc">
            <a:avLst/>
          </a:prstGeom>
          <a:ln w="12700" cmpd="sng"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196435" y="748201"/>
            <a:ext cx="7402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１５</a:t>
            </a:r>
            <a:r>
              <a:rPr lang="en-US" altLang="ja-JP" sz="2000" dirty="0"/>
              <a:t>m</a:t>
            </a:r>
            <a:endParaRPr kumimoji="1" lang="ja-JP" altLang="en-US" sz="2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346275" y="4523370"/>
            <a:ext cx="3950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５</a:t>
            </a:r>
          </a:p>
        </p:txBody>
      </p:sp>
    </p:spTree>
    <p:extLst>
      <p:ext uri="{BB962C8B-B14F-4D97-AF65-F5344CB8AC3E}">
        <p14:creationId xmlns:p14="http://schemas.microsoft.com/office/powerpoint/2010/main" val="4176134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263</Words>
  <Application>Microsoft Office PowerPoint</Application>
  <PresentationFormat>画面に合わせる (4:3)</PresentationFormat>
  <Paragraphs>170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5" baseType="lpstr">
      <vt:lpstr>ＭＳ Ｐゴシック</vt:lpstr>
      <vt:lpstr>Arial</vt:lpstr>
      <vt:lpstr>Calibri</vt:lpstr>
      <vt:lpstr>ホワイト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TOSS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塩谷 直大</dc:creator>
  <cp:lastModifiedBy>toss</cp:lastModifiedBy>
  <cp:revision>10</cp:revision>
  <dcterms:created xsi:type="dcterms:W3CDTF">2018-03-15T22:54:04Z</dcterms:created>
  <dcterms:modified xsi:type="dcterms:W3CDTF">2018-04-09T01:13:35Z</dcterms:modified>
</cp:coreProperties>
</file>