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C4FF"/>
    <a:srgbClr val="A3DD77"/>
    <a:srgbClr val="41DD6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80" autoAdjust="0"/>
  </p:normalViewPr>
  <p:slideViewPr>
    <p:cSldViewPr snapToGrid="0" snapToObjects="1">
      <p:cViewPr>
        <p:scale>
          <a:sx n="75" d="100"/>
          <a:sy n="75" d="100"/>
        </p:scale>
        <p:origin x="-6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2FFB8-767B-EC46-AA97-1F0258865B46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B9DFD-2573-4D47-9021-088E696F14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4244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55886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葉っぱの２番（教師が読む）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右のような長方形の面積の求め方を考えましょう。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ゆみさん「１こずつ数えるのはたいへんだよ」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けんじさん「１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の正方形の数を計算で求める方法はあるかな」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04132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三角１番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長方形のたてには、１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の正方形が何こならぶでしょうか。また、横に何個ならぶでしょうか。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画面をご覧なさい。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たてにならべていきます。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みんなで数えます。（クリックしていく）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ノートに「たて６こ」と書きなさい。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12848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横はなんこならびますか。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ノートに「横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◯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こ」と書きなさい。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画面で答えわせする。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09733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三角２番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長方形の中には、１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が全部で何こならぶでしょうか。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画面をごらんなさい。（クリックすると点線でマス目が出る）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正方形はこれだけあります。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09733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かけ算で計算します。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式をおとなりさんに言いなさい。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画面で確認する。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（６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×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８＝４８）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発問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４８とは何が４８こあることを表していますか。（１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</a:t>
            </a:r>
          </a:p>
          <a:p>
            <a:endParaRPr kumimoji="1" lang="ja-JP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このようにノートに書きなさい。</a:t>
            </a: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１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が４８こ分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→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４８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c㎡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B9DFD-2573-4D47-9021-088E696F141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4079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5508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5043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4456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620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4361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4834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528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53288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4104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4793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64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67B84-1B95-0C47-A999-DCA8B7D2BDA8}" type="datetimeFigureOut">
              <a:rPr kumimoji="1" lang="ja-JP" altLang="en-US" smtClean="0"/>
              <a:pPr/>
              <a:t>2018/4/20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CA1E2-0049-1F48-AD17-BD607D8BB3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44789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61389" y="5637463"/>
            <a:ext cx="6400800" cy="913063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400" dirty="0" smtClean="0"/>
              <a:t>教育トークライン７月号　４年算数</a:t>
            </a:r>
            <a:endParaRPr kumimoji="1" lang="en-US" altLang="ja-JP" sz="2400" dirty="0" smtClean="0"/>
          </a:p>
          <a:p>
            <a:pPr algn="r"/>
            <a:r>
              <a:rPr lang="ja-JP" altLang="en-US" sz="2400" dirty="0" smtClean="0"/>
              <a:t>授業コンテンツ　作成　塩谷直大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1976" y="96071"/>
            <a:ext cx="4173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小学算数４年上（教育出版）</a:t>
            </a:r>
            <a:r>
              <a:rPr lang="ja-JP" altLang="ja-JP" dirty="0" smtClean="0"/>
              <a:t>p</a:t>
            </a:r>
            <a:r>
              <a:rPr lang="en-US" altLang="ja-JP" dirty="0" smtClean="0"/>
              <a:t>.104</a:t>
            </a:r>
            <a:r>
              <a:rPr lang="ja-JP" altLang="en-US" dirty="0" smtClean="0"/>
              <a:t>　　面積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76653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61434" y="1816475"/>
            <a:ext cx="5760000" cy="43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08731" y="804829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8cm</a:t>
            </a:r>
            <a:endParaRPr kumimoji="1" lang="ja-JP" altLang="en-US" sz="4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8638" y="3336331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/>
              <a:t>6</a:t>
            </a:r>
            <a:r>
              <a:rPr kumimoji="1" lang="en-US" altLang="ja-JP" sz="4400" dirty="0" smtClean="0"/>
              <a:t>cm</a:t>
            </a:r>
            <a:endParaRPr kumimoji="1" lang="ja-JP" altLang="en-US" sz="4400" dirty="0"/>
          </a:p>
        </p:txBody>
      </p:sp>
      <p:sp>
        <p:nvSpPr>
          <p:cNvPr id="7" name="円弧 6"/>
          <p:cNvSpPr/>
          <p:nvPr/>
        </p:nvSpPr>
        <p:spPr>
          <a:xfrm>
            <a:off x="3553093" y="1302075"/>
            <a:ext cx="4168341" cy="1012726"/>
          </a:xfrm>
          <a:prstGeom prst="arc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 flipH="1">
            <a:off x="1941170" y="1318150"/>
            <a:ext cx="4168223" cy="1217838"/>
          </a:xfrm>
          <a:prstGeom prst="arc">
            <a:avLst>
              <a:gd name="adj1" fmla="val 16200000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6200000">
            <a:off x="-122737" y="3394282"/>
            <a:ext cx="4168341" cy="1012726"/>
          </a:xfrm>
          <a:prstGeom prst="arc">
            <a:avLst>
              <a:gd name="adj1" fmla="val 19230035"/>
              <a:gd name="adj2" fmla="val 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 rot="16200000" flipH="1">
            <a:off x="-20122" y="3443444"/>
            <a:ext cx="4168223" cy="1217838"/>
          </a:xfrm>
          <a:prstGeom prst="arc">
            <a:avLst>
              <a:gd name="adj1" fmla="val 18502705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8601" y="187117"/>
            <a:ext cx="8853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長方形のたてには１</a:t>
            </a:r>
            <a:r>
              <a:rPr lang="en-US" altLang="ja-JP" sz="2800" dirty="0" smtClean="0"/>
              <a:t>c㎡</a:t>
            </a:r>
            <a:r>
              <a:rPr lang="ja-JP" altLang="en-US" sz="2800" dirty="0" smtClean="0"/>
              <a:t>の正方形が何こならぶでしょうか。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7431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61434" y="1816475"/>
            <a:ext cx="5760000" cy="432000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08731" y="804829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>
                <a:solidFill>
                  <a:schemeClr val="bg1">
                    <a:lumMod val="75000"/>
                  </a:schemeClr>
                </a:solidFill>
              </a:rPr>
              <a:t>8cm</a:t>
            </a:r>
            <a:endParaRPr kumimoji="1" lang="ja-JP" altLang="en-US" sz="4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8638" y="3336331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/>
              <a:t>6</a:t>
            </a:r>
            <a:r>
              <a:rPr kumimoji="1" lang="en-US" altLang="ja-JP" sz="4400" dirty="0" smtClean="0"/>
              <a:t>cm</a:t>
            </a:r>
            <a:endParaRPr kumimoji="1" lang="ja-JP" altLang="en-US" sz="4400" dirty="0"/>
          </a:p>
        </p:txBody>
      </p:sp>
      <p:sp>
        <p:nvSpPr>
          <p:cNvPr id="7" name="円弧 6"/>
          <p:cNvSpPr/>
          <p:nvPr/>
        </p:nvSpPr>
        <p:spPr>
          <a:xfrm>
            <a:off x="3553093" y="1302075"/>
            <a:ext cx="4168341" cy="1012726"/>
          </a:xfrm>
          <a:prstGeom prst="arc">
            <a:avLst/>
          </a:prstGeom>
          <a:ln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 flipH="1">
            <a:off x="1941170" y="1318150"/>
            <a:ext cx="4168223" cy="1217838"/>
          </a:xfrm>
          <a:prstGeom prst="arc">
            <a:avLst>
              <a:gd name="adj1" fmla="val 16200000"/>
              <a:gd name="adj2" fmla="val 21386500"/>
            </a:avLst>
          </a:prstGeom>
          <a:ln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6200000">
            <a:off x="-122737" y="3394282"/>
            <a:ext cx="4168341" cy="1012726"/>
          </a:xfrm>
          <a:prstGeom prst="arc">
            <a:avLst>
              <a:gd name="adj1" fmla="val 19230035"/>
              <a:gd name="adj2" fmla="val 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 rot="16200000" flipH="1">
            <a:off x="-20122" y="3443444"/>
            <a:ext cx="4168223" cy="1217838"/>
          </a:xfrm>
          <a:prstGeom prst="arc">
            <a:avLst>
              <a:gd name="adj1" fmla="val 18502705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8601" y="187117"/>
            <a:ext cx="8853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長方形のたてには１</a:t>
            </a:r>
            <a:r>
              <a:rPr lang="en-US" altLang="ja-JP" sz="2800" dirty="0" smtClean="0"/>
              <a:t>c㎡</a:t>
            </a:r>
            <a:r>
              <a:rPr lang="ja-JP" altLang="en-US" sz="2800" dirty="0" smtClean="0"/>
              <a:t>の正方形が何こならぶでしょうか。</a:t>
            </a:r>
            <a:endParaRPr kumimoji="1" lang="ja-JP" altLang="en-US" sz="2800" dirty="0"/>
          </a:p>
        </p:txBody>
      </p:sp>
      <p:sp>
        <p:nvSpPr>
          <p:cNvPr id="2" name="正方形/長方形 1"/>
          <p:cNvSpPr/>
          <p:nvPr/>
        </p:nvSpPr>
        <p:spPr>
          <a:xfrm>
            <a:off x="1961434" y="541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965209" y="469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964857" y="397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964857" y="325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964857" y="253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964857" y="1816475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28601" y="2722150"/>
            <a:ext cx="1026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たて</a:t>
            </a:r>
            <a:endParaRPr kumimoji="1" lang="ja-JP" altLang="en-US" sz="3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68454" y="4154451"/>
            <a:ext cx="86814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６こ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7004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61434" y="1816475"/>
            <a:ext cx="5760000" cy="432000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08731" y="804829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8cm</a:t>
            </a:r>
            <a:endParaRPr kumimoji="1" lang="ja-JP" altLang="en-US" sz="4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8638" y="3336331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chemeClr val="bg1">
                    <a:lumMod val="75000"/>
                  </a:schemeClr>
                </a:solidFill>
              </a:rPr>
              <a:t>6</a:t>
            </a:r>
            <a:r>
              <a:rPr kumimoji="1" lang="en-US" altLang="ja-JP" sz="4400" dirty="0" smtClean="0">
                <a:solidFill>
                  <a:schemeClr val="bg1">
                    <a:lumMod val="75000"/>
                  </a:schemeClr>
                </a:solidFill>
              </a:rPr>
              <a:t>cm</a:t>
            </a:r>
            <a:endParaRPr kumimoji="1" lang="ja-JP" altLang="en-US" sz="4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円弧 6"/>
          <p:cNvSpPr/>
          <p:nvPr/>
        </p:nvSpPr>
        <p:spPr>
          <a:xfrm>
            <a:off x="3553093" y="1302075"/>
            <a:ext cx="4168341" cy="1012726"/>
          </a:xfrm>
          <a:prstGeom prst="arc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 flipH="1">
            <a:off x="1941170" y="1318150"/>
            <a:ext cx="4168223" cy="1217838"/>
          </a:xfrm>
          <a:prstGeom prst="arc">
            <a:avLst>
              <a:gd name="adj1" fmla="val 16200000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6200000">
            <a:off x="-122737" y="3394282"/>
            <a:ext cx="4168341" cy="1012726"/>
          </a:xfrm>
          <a:prstGeom prst="arc">
            <a:avLst>
              <a:gd name="adj1" fmla="val 19230035"/>
              <a:gd name="adj2" fmla="val 0"/>
            </a:avLst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 rot="16200000" flipH="1">
            <a:off x="-20122" y="3443444"/>
            <a:ext cx="4168223" cy="1217838"/>
          </a:xfrm>
          <a:prstGeom prst="arc">
            <a:avLst>
              <a:gd name="adj1" fmla="val 18502705"/>
              <a:gd name="adj2" fmla="val 21386500"/>
            </a:avLst>
          </a:prstGeom>
          <a:ln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8601" y="187117"/>
            <a:ext cx="4569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横には何こならぶでしょうか。</a:t>
            </a:r>
            <a:endParaRPr kumimoji="1" lang="ja-JP" altLang="en-US" sz="2800" dirty="0"/>
          </a:p>
        </p:txBody>
      </p:sp>
      <p:sp>
        <p:nvSpPr>
          <p:cNvPr id="2" name="正方形/長方形 1"/>
          <p:cNvSpPr/>
          <p:nvPr/>
        </p:nvSpPr>
        <p:spPr>
          <a:xfrm>
            <a:off x="1961434" y="541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965209" y="469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964857" y="397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964857" y="325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964857" y="253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964857" y="1816475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8601" y="2722150"/>
            <a:ext cx="1026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BFBFBF"/>
                </a:solidFill>
              </a:rPr>
              <a:t>たて</a:t>
            </a:r>
            <a:endParaRPr kumimoji="1" lang="ja-JP" altLang="en-US" sz="3600" dirty="0">
              <a:solidFill>
                <a:srgbClr val="BFBFBF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39671" y="6718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横</a:t>
            </a:r>
            <a:endParaRPr kumimoji="1" lang="ja-JP" altLang="en-US" sz="3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1968986" y="5420307"/>
            <a:ext cx="720000" cy="720000"/>
          </a:xfrm>
          <a:prstGeom prst="rect">
            <a:avLst/>
          </a:prstGeom>
          <a:solidFill>
            <a:srgbClr val="41DD6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77247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398296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118296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4835938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5555938" y="5420307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275938" y="5420307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01434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68454" y="4154451"/>
            <a:ext cx="868146" cy="64633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rgbClr val="BFBFBF"/>
                </a:solidFill>
              </a:rPr>
              <a:t>６こ</a:t>
            </a:r>
            <a:endParaRPr kumimoji="1" lang="ja-JP" altLang="en-US" sz="3600" dirty="0">
              <a:solidFill>
                <a:srgbClr val="BFBFBF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88092" y="545963"/>
            <a:ext cx="86814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８こ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3592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61434" y="1816475"/>
            <a:ext cx="5760000" cy="432000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08731" y="804829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8cm</a:t>
            </a:r>
            <a:endParaRPr kumimoji="1" lang="ja-JP" altLang="en-US" sz="4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8638" y="3336331"/>
            <a:ext cx="11599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>
                <a:solidFill>
                  <a:srgbClr val="000000"/>
                </a:solidFill>
              </a:rPr>
              <a:t>6</a:t>
            </a:r>
            <a:r>
              <a:rPr kumimoji="1" lang="en-US" altLang="ja-JP" sz="4400" dirty="0" smtClean="0">
                <a:solidFill>
                  <a:srgbClr val="000000"/>
                </a:solidFill>
              </a:rPr>
              <a:t>cm</a:t>
            </a:r>
            <a:endParaRPr kumimoji="1" lang="ja-JP" altLang="en-US" sz="4400" dirty="0">
              <a:solidFill>
                <a:srgbClr val="000000"/>
              </a:solidFill>
            </a:endParaRPr>
          </a:p>
        </p:txBody>
      </p:sp>
      <p:sp>
        <p:nvSpPr>
          <p:cNvPr id="7" name="円弧 6"/>
          <p:cNvSpPr/>
          <p:nvPr/>
        </p:nvSpPr>
        <p:spPr>
          <a:xfrm>
            <a:off x="3553093" y="1302075"/>
            <a:ext cx="4168341" cy="1012726"/>
          </a:xfrm>
          <a:prstGeom prst="arc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 flipH="1">
            <a:off x="1941170" y="1318150"/>
            <a:ext cx="4168223" cy="1217838"/>
          </a:xfrm>
          <a:prstGeom prst="arc">
            <a:avLst>
              <a:gd name="adj1" fmla="val 16200000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6200000">
            <a:off x="-122737" y="3394282"/>
            <a:ext cx="4168341" cy="1012726"/>
          </a:xfrm>
          <a:prstGeom prst="arc">
            <a:avLst>
              <a:gd name="adj1" fmla="val 19230035"/>
              <a:gd name="adj2" fmla="val 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 rot="16200000" flipH="1">
            <a:off x="-20122" y="3443444"/>
            <a:ext cx="4168223" cy="1217838"/>
          </a:xfrm>
          <a:prstGeom prst="arc">
            <a:avLst>
              <a:gd name="adj1" fmla="val 18502705"/>
              <a:gd name="adj2" fmla="val 21386500"/>
            </a:avLst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8601" y="42442"/>
            <a:ext cx="8795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長方形の中には，１</a:t>
            </a:r>
            <a:r>
              <a:rPr lang="en-US" altLang="ja-JP" sz="2800" dirty="0" smtClean="0"/>
              <a:t>c㎡</a:t>
            </a:r>
            <a:r>
              <a:rPr lang="ja-JP" altLang="en-US" sz="2800" dirty="0" smtClean="0"/>
              <a:t>の正方形が何こならぶでしょうか。</a:t>
            </a:r>
            <a:endParaRPr kumimoji="1" lang="ja-JP" altLang="en-US" sz="2800" dirty="0"/>
          </a:p>
        </p:txBody>
      </p:sp>
      <p:sp>
        <p:nvSpPr>
          <p:cNvPr id="2" name="正方形/長方形 1"/>
          <p:cNvSpPr/>
          <p:nvPr/>
        </p:nvSpPr>
        <p:spPr>
          <a:xfrm>
            <a:off x="1961434" y="541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965209" y="469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964857" y="397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964857" y="325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964857" y="2535394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964857" y="1816475"/>
            <a:ext cx="720000" cy="72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8601" y="2722150"/>
            <a:ext cx="1026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000000"/>
                </a:solidFill>
              </a:rPr>
              <a:t>たて</a:t>
            </a:r>
            <a:endParaRPr kumimoji="1" lang="ja-JP" altLang="en-US" sz="3600" dirty="0">
              <a:solidFill>
                <a:srgbClr val="00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39671" y="6718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横</a:t>
            </a:r>
            <a:endParaRPr kumimoji="1" lang="ja-JP" altLang="en-US" sz="3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1968986" y="5420307"/>
            <a:ext cx="720000" cy="720000"/>
          </a:xfrm>
          <a:prstGeom prst="rect">
            <a:avLst/>
          </a:prstGeom>
          <a:solidFill>
            <a:srgbClr val="41DD6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77247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398296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118296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4835938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5555938" y="5420307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275938" y="5420307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01434" y="5415394"/>
            <a:ext cx="720000" cy="720000"/>
          </a:xfrm>
          <a:prstGeom prst="rect">
            <a:avLst/>
          </a:prstGeom>
          <a:solidFill>
            <a:srgbClr val="A3DD77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68454" y="4154451"/>
            <a:ext cx="86814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６こ</a:t>
            </a:r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88092" y="545963"/>
            <a:ext cx="86814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８こ</a:t>
            </a:r>
            <a:endParaRPr kumimoji="1" lang="ja-JP" altLang="en-US" sz="3600" dirty="0"/>
          </a:p>
        </p:txBody>
      </p:sp>
      <p:grpSp>
        <p:nvGrpSpPr>
          <p:cNvPr id="33" name="図形グループ 32"/>
          <p:cNvGrpSpPr/>
          <p:nvPr/>
        </p:nvGrpSpPr>
        <p:grpSpPr>
          <a:xfrm>
            <a:off x="2672909" y="2535394"/>
            <a:ext cx="5048525" cy="2160000"/>
            <a:chOff x="2672909" y="2535394"/>
            <a:chExt cx="5048525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693324" y="4695394"/>
              <a:ext cx="5028110" cy="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2693324" y="3975394"/>
              <a:ext cx="5028110" cy="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2672909" y="3255394"/>
              <a:ext cx="5028110" cy="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2672909" y="2535394"/>
              <a:ext cx="5028110" cy="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図形グループ 41"/>
          <p:cNvGrpSpPr/>
          <p:nvPr/>
        </p:nvGrpSpPr>
        <p:grpSpPr>
          <a:xfrm>
            <a:off x="3397247" y="1816474"/>
            <a:ext cx="3598691" cy="3615701"/>
            <a:chOff x="3397247" y="1816474"/>
            <a:chExt cx="3598691" cy="3615701"/>
          </a:xfrm>
        </p:grpSpPr>
        <p:cxnSp>
          <p:nvCxnSpPr>
            <p:cNvPr id="34" name="直線コネクタ 33"/>
            <p:cNvCxnSpPr/>
            <p:nvPr/>
          </p:nvCxnSpPr>
          <p:spPr>
            <a:xfrm flipV="1">
              <a:off x="3397247" y="1816474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4117247" y="1816474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V="1">
              <a:off x="4835938" y="1821387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V="1">
              <a:off x="5555938" y="1821387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 flipV="1">
              <a:off x="6274889" y="1833255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 flipV="1">
              <a:off x="6994889" y="1833255"/>
              <a:ext cx="1049" cy="3598920"/>
            </a:xfrm>
            <a:prstGeom prst="line">
              <a:avLst/>
            </a:prstGeom>
            <a:ln w="9525" cmpd="sng"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11877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スライド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図形グループ 13"/>
          <p:cNvGrpSpPr/>
          <p:nvPr/>
        </p:nvGrpSpPr>
        <p:grpSpPr>
          <a:xfrm>
            <a:off x="1533660" y="237404"/>
            <a:ext cx="6323380" cy="1863604"/>
            <a:chOff x="1533660" y="237404"/>
            <a:chExt cx="6323380" cy="1863604"/>
          </a:xfrm>
        </p:grpSpPr>
        <p:sp>
          <p:nvSpPr>
            <p:cNvPr id="5" name="角丸四角形 4"/>
            <p:cNvSpPr/>
            <p:nvPr/>
          </p:nvSpPr>
          <p:spPr>
            <a:xfrm>
              <a:off x="1676374" y="389467"/>
              <a:ext cx="1303866" cy="897466"/>
            </a:xfrm>
            <a:prstGeom prst="roundRect">
              <a:avLst/>
            </a:prstGeom>
            <a:noFill/>
            <a:ln>
              <a:solidFill>
                <a:srgbClr val="36C4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1533660" y="1270011"/>
              <a:ext cx="159731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400" dirty="0" smtClean="0"/>
                <a:t>たての長さ</a:t>
              </a:r>
              <a:endParaRPr kumimoji="1" lang="en-US" altLang="ja-JP" sz="2400" dirty="0" smtClean="0"/>
            </a:p>
            <a:p>
              <a:pPr algn="ctr"/>
              <a:r>
                <a:rPr lang="ja-JP" altLang="en-US" sz="2400" dirty="0" smtClean="0"/>
                <a:t>（</a:t>
              </a:r>
              <a:r>
                <a:rPr lang="en-US" altLang="ja-JP" sz="2400" dirty="0" smtClean="0"/>
                <a:t>cm</a:t>
              </a:r>
              <a:r>
                <a:rPr lang="ja-JP" altLang="en-US" sz="2400" dirty="0" smtClean="0"/>
                <a:t>）</a:t>
              </a:r>
              <a:endParaRPr kumimoji="1" lang="ja-JP" altLang="en-US" sz="2400" dirty="0"/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4080908" y="372533"/>
              <a:ext cx="1303866" cy="897466"/>
            </a:xfrm>
            <a:prstGeom prst="roundRect">
              <a:avLst/>
            </a:prstGeom>
            <a:noFill/>
            <a:ln>
              <a:solidFill>
                <a:srgbClr val="36C4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4065034" y="1253077"/>
              <a:ext cx="13436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en-US" sz="2400" dirty="0" smtClean="0"/>
                <a:t>横</a:t>
              </a:r>
              <a:r>
                <a:rPr kumimoji="1" lang="ja-JP" altLang="en-US" sz="2400" dirty="0" smtClean="0"/>
                <a:t>の長さ</a:t>
              </a:r>
              <a:endParaRPr kumimoji="1" lang="en-US" altLang="ja-JP" sz="2400" dirty="0" smtClean="0"/>
            </a:p>
            <a:p>
              <a:pPr algn="ctr"/>
              <a:r>
                <a:rPr lang="ja-JP" altLang="en-US" sz="2400" dirty="0" smtClean="0"/>
                <a:t>（</a:t>
              </a:r>
              <a:r>
                <a:rPr lang="en-US" altLang="ja-JP" sz="2400" dirty="0" smtClean="0"/>
                <a:t>cm</a:t>
              </a:r>
              <a:r>
                <a:rPr lang="ja-JP" altLang="en-US" sz="2400" dirty="0" smtClean="0"/>
                <a:t>）</a:t>
              </a:r>
              <a:endParaRPr kumimoji="1" lang="ja-JP" altLang="en-US" sz="2400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228130" y="287884"/>
              <a:ext cx="56788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6000" dirty="0" smtClean="0"/>
                <a:t>×</a:t>
              </a:r>
              <a:endParaRPr kumimoji="1" lang="en-US" altLang="ja-JP" sz="6000" dirty="0" smtClean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629859" y="237404"/>
              <a:ext cx="56788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6000" dirty="0" smtClean="0"/>
                <a:t>=</a:t>
              </a: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6553174" y="339957"/>
              <a:ext cx="1303866" cy="897466"/>
            </a:xfrm>
            <a:prstGeom prst="roundRect">
              <a:avLst/>
            </a:prstGeom>
            <a:noFill/>
            <a:ln>
              <a:solidFill>
                <a:srgbClr val="36C4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743936" y="1220501"/>
              <a:ext cx="93036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400" dirty="0" smtClean="0"/>
                <a:t>面積</a:t>
              </a:r>
              <a:endParaRPr kumimoji="1" lang="en-US" altLang="ja-JP" sz="2400" dirty="0" smtClean="0"/>
            </a:p>
            <a:p>
              <a:pPr algn="ctr"/>
              <a:r>
                <a:rPr lang="ja-JP" altLang="en-US" sz="2400" dirty="0" smtClean="0"/>
                <a:t>（</a:t>
              </a:r>
              <a:r>
                <a:rPr lang="en-US" altLang="ja-JP" sz="2400" dirty="0" smtClean="0"/>
                <a:t>c㎡</a:t>
              </a:r>
              <a:r>
                <a:rPr lang="ja-JP" altLang="en-US" sz="2400" dirty="0" smtClean="0"/>
                <a:t>）</a:t>
              </a:r>
              <a:endParaRPr kumimoji="1" lang="ja-JP" altLang="en-US" sz="2400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2472254" y="3149279"/>
            <a:ext cx="6054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６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466229" y="1685509"/>
            <a:ext cx="6054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FF0000"/>
                </a:solidFill>
              </a:rPr>
              <a:t>８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03378" y="372533"/>
            <a:ext cx="1026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４８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9838" y="5300134"/>
            <a:ext cx="7852781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/>
              <a:t>１</a:t>
            </a:r>
            <a:r>
              <a:rPr kumimoji="1" lang="en-US" altLang="ja-JP" sz="6000" dirty="0" smtClean="0"/>
              <a:t>c㎡</a:t>
            </a:r>
            <a:r>
              <a:rPr kumimoji="1" lang="ja-JP" altLang="en-US" sz="6000" dirty="0" smtClean="0"/>
              <a:t>の４８こ分</a:t>
            </a:r>
            <a:r>
              <a:rPr kumimoji="1" lang="en-US" altLang="ja-JP" sz="6000" dirty="0" smtClean="0"/>
              <a:t>→</a:t>
            </a:r>
            <a:r>
              <a:rPr kumimoji="1" lang="ja-JP" altLang="en-US" sz="6000" dirty="0" smtClean="0"/>
              <a:t>４８</a:t>
            </a:r>
            <a:r>
              <a:rPr kumimoji="1" lang="en-US" altLang="ja-JP" sz="6000" dirty="0" smtClean="0"/>
              <a:t>c㎡</a:t>
            </a:r>
            <a:endParaRPr kumimoji="1"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91712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L -0.04809 -0.392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-1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0.00017 -0.1791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  <p:bldP spid="16" grpId="1"/>
      <p:bldP spid="17" grpId="0"/>
      <p:bldP spid="19" grpId="0" animBg="1"/>
    </p:bld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372</Words>
  <Application>Microsoft Office PowerPoint</Application>
  <PresentationFormat>画面に合わせる (4:3)</PresentationFormat>
  <Paragraphs>75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ホワイト</vt:lpstr>
      <vt:lpstr>スライド 1</vt:lpstr>
      <vt:lpstr>スライド 2</vt:lpstr>
      <vt:lpstr>スライド 3</vt:lpstr>
      <vt:lpstr>スライド 4</vt:lpstr>
      <vt:lpstr>スライド 5</vt:lpstr>
      <vt:lpstr>スライド 6</vt:lpstr>
    </vt:vector>
  </TitlesOfParts>
  <Company>TOSS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塩谷 直大</dc:creator>
  <cp:lastModifiedBy>斜里町教育</cp:lastModifiedBy>
  <cp:revision>18</cp:revision>
  <dcterms:created xsi:type="dcterms:W3CDTF">2018-04-15T01:36:59Z</dcterms:created>
  <dcterms:modified xsi:type="dcterms:W3CDTF">2018-04-20T07:26:53Z</dcterms:modified>
</cp:coreProperties>
</file>