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61" r:id="rId6"/>
    <p:sldId id="259" r:id="rId7"/>
    <p:sldId id="271" r:id="rId8"/>
    <p:sldId id="279" r:id="rId9"/>
    <p:sldId id="280" r:id="rId10"/>
    <p:sldId id="281" r:id="rId11"/>
    <p:sldId id="282" r:id="rId12"/>
    <p:sldId id="278" r:id="rId13"/>
    <p:sldId id="283" r:id="rId14"/>
    <p:sldId id="284" r:id="rId15"/>
    <p:sldId id="285" r:id="rId16"/>
    <p:sldId id="286" r:id="rId17"/>
    <p:sldId id="277" r:id="rId18"/>
    <p:sldId id="287" r:id="rId19"/>
    <p:sldId id="288" r:id="rId20"/>
    <p:sldId id="289" r:id="rId21"/>
    <p:sldId id="290" r:id="rId22"/>
    <p:sldId id="260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278718-3C30-45F9-BEEE-E0BF87CFC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4A20DD-AD51-4418-81E2-ED1B7ABA4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B8AF42-5FED-4D7D-9B6C-41620F8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0681DB-13EB-42D0-AE9A-C432DC2F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34F177-2A1C-4A77-B01A-0F37D9ED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65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DC490-5B2E-4A1D-BE9A-51594717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BCDC1F-6C5A-4395-969D-923E5A6B8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4478CA-BB66-46E1-A4DD-E964653D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A8F557-9A0C-45BE-8C5D-2A5F8F8E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827F53-47B7-4325-932E-C0DD425C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2D46401-5552-4DDE-ACAE-CAEE60D5E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60303B-5130-4991-9D0C-433D7420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D908AD-0069-4127-B73B-6BB92AD2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E83758-E432-46D8-8B7D-A19F14D8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E9DA8A-5C42-4F8B-B26A-51A9AF9F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9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36B20-A08E-427A-B61E-6AB02BD5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665C61-F6E6-4683-A46C-67B2F981B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39AE5E-EADE-4939-BF36-8623062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083F3A-0647-4A89-B964-CCB383DB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143C0B-EC90-4C89-BDBD-DEA22B4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7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5EBBA8-4DDE-4F18-BBD9-E373F774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5F8262-1463-4DA5-B979-EFF7DFAC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CC46BC-5C75-47E5-9066-43C6A268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A1313-DE16-434D-9AF9-DBCF1B0A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AB5336-CFCA-4D69-A152-79EE0381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62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BC3C1E-C79F-47B6-A7D0-88CE4D72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A050D7-4B1F-4E14-8668-942F4D73B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FFB874-124A-40F9-8DC5-1A41FFCA2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161C71-BD05-40EE-828B-D79BA5D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BB05DB-ADCA-4083-8D02-CAE54847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CB1F1A-3ADC-40D6-AC76-64C3CB78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0819F-00F5-4BD0-B4FB-D9BA91DC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71DE28-45D6-437B-8993-2914E0F2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186752-D270-49BD-B04C-5955EE18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B86A6C4-0C9C-4A6D-BBAA-A24925540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52C9CFE-72FA-4BEE-BBE6-752EFB79F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9776C4-002E-4B1F-81A3-4E440AD2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12C61-CC7E-4786-997C-D2D9E8A7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A25E08-6AB3-407A-A0B6-CF6C2484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12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8DF59-FBDE-41A7-9E15-07CEF737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0FD034-C45C-42DE-826F-4A2F15ED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FF816A-A79E-465A-8FD4-F8193C39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BA36D7-03FE-4A46-B9CB-215B05F3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44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D69A67D-912A-4FC7-B74E-8B65FBC9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D98958-91EF-44B0-BA34-63DF5072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AACC8-C72C-48CE-A098-BBB7F88A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16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CD1C07-0BFE-40AD-8516-4A6A1230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C45C3F-823B-4CFF-8A64-757D92AE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D635A2-D8E8-4599-82C1-6D1A94F45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3D4C4E-776E-407C-B938-D7685194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B258B1-C288-4E60-B121-CE77F88E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BCBC4D-199B-4A4C-BF08-5CAF2DD8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96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4CA77-C45E-4682-86E5-BAF1D6BE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C6FCDF5-5DBF-4F3D-B450-DE3002151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FDE8C0-15AF-470C-8A44-043D559EE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53F70B-BDB2-4048-A7DF-4FA9CDA8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1F2B87-4339-462E-84A4-5EEE59B0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171E7B-9E80-4522-A2DB-C5B71249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33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6B29FC-B5E4-4FEA-A80B-F4FEE3FF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221269-C795-461F-A0B4-856967BAF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F27959-4ABF-4A54-B235-ADE451031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15E8-465E-4452-9C0D-4C1572B7FC9B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994A3A-D556-4266-9E5F-FA71AAF2A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1DCA2B-EE53-416B-90F7-063CDC6AA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CEEF-0BE2-4931-B9E1-166276FD68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0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684468-7C91-4ED9-9247-F31A97EA7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2" y="335550"/>
            <a:ext cx="10244832" cy="359725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１年生　授業開き</a:t>
            </a:r>
            <a:br>
              <a:rPr kumimoji="1" lang="en-US" altLang="ja-JP" dirty="0"/>
            </a:br>
            <a:r>
              <a:rPr kumimoji="1" lang="ja-JP" altLang="en-US" sz="2200" dirty="0"/>
              <a:t>（実際は、２・７・１２・１７のスライドは使いません）</a:t>
            </a:r>
            <a:br>
              <a:rPr kumimoji="1" lang="en-US" altLang="ja-JP" sz="2200" dirty="0"/>
            </a:br>
            <a:br>
              <a:rPr kumimoji="1" lang="en-US" altLang="ja-JP" sz="2200" dirty="0"/>
            </a:br>
            <a:r>
              <a:rPr kumimoji="1" lang="ja-JP" altLang="en-US" sz="2200" dirty="0"/>
              <a:t>＊教科書の画像を仲間分けごとに切り分けました。教科書にいきなり入ると、動物の情報が多いので、最初に仲間分けにつながるようにしました。また、</a:t>
            </a:r>
            <a:r>
              <a:rPr kumimoji="1" lang="en-US" altLang="ja-JP" sz="2200" dirty="0"/>
              <a:t>PC</a:t>
            </a:r>
            <a:r>
              <a:rPr kumimoji="1" lang="ja-JP" altLang="en-US" sz="2200" dirty="0"/>
              <a:t>が使えない場合は、厚紙に紙を貼って、フラッシュカードとして使うことも可能です。最終的には、練習のため、２人や先生のカードも使用しましたが、１時間目は、パンダやねこなどで、数も言いやすいものがお薦めです。ミスや混乱を減らし、徹底的に褒めて「算数は楽しい！」という気持ちにさせることが大切で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5C03C1-629E-4830-9A16-BA2792E4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69" y="4580876"/>
            <a:ext cx="9144000" cy="739067"/>
          </a:xfrm>
        </p:spPr>
        <p:txBody>
          <a:bodyPr/>
          <a:lstStyle/>
          <a:p>
            <a:pPr algn="r"/>
            <a:r>
              <a:rPr kumimoji="1" lang="ja-JP" altLang="en-US" dirty="0"/>
              <a:t>東京書籍Ｐ２～Ｐ３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34D46D53-47DC-4706-80F5-CD257BEC1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377279"/>
              </p:ext>
            </p:extLst>
          </p:nvPr>
        </p:nvGraphicFramePr>
        <p:xfrm>
          <a:off x="2145702" y="4189808"/>
          <a:ext cx="2671228" cy="113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2145600" imgH="908280" progId="">
                  <p:embed/>
                </p:oleObj>
              </mc:Choice>
              <mc:Fallback>
                <p:oleObj r:id="rId3" imgW="2145600" imgH="90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702" y="4189808"/>
                        <a:ext cx="2671228" cy="113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2B19035E-8800-491E-AE6B-EE833751E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41268"/>
              </p:ext>
            </p:extLst>
          </p:nvPr>
        </p:nvGraphicFramePr>
        <p:xfrm>
          <a:off x="2741315" y="5112191"/>
          <a:ext cx="3080126" cy="146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1843920" imgH="874440" progId="">
                  <p:embed/>
                </p:oleObj>
              </mc:Choice>
              <mc:Fallback>
                <p:oleObj r:id="rId5" imgW="1843920" imgH="87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1315" y="5112191"/>
                        <a:ext cx="3080126" cy="1460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74543E-3365-40B6-BD68-AD7E69262925}"/>
              </a:ext>
            </a:extLst>
          </p:cNvPr>
          <p:cNvSpPr/>
          <p:nvPr/>
        </p:nvSpPr>
        <p:spPr>
          <a:xfrm>
            <a:off x="2741314" y="5112191"/>
            <a:ext cx="3080126" cy="14605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422387-9EC2-470D-B691-847C7A12C5D3}"/>
              </a:ext>
            </a:extLst>
          </p:cNvPr>
          <p:cNvSpPr/>
          <p:nvPr/>
        </p:nvSpPr>
        <p:spPr>
          <a:xfrm>
            <a:off x="2145702" y="4189808"/>
            <a:ext cx="2671228" cy="1129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4FDAA6-1360-4EBE-8B93-5200CD531D80}"/>
              </a:ext>
            </a:extLst>
          </p:cNvPr>
          <p:cNvSpPr/>
          <p:nvPr/>
        </p:nvSpPr>
        <p:spPr>
          <a:xfrm>
            <a:off x="4450147" y="4057601"/>
            <a:ext cx="962395" cy="2691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067F8E7-BB6E-4C1A-B172-F4E82C21E8A3}"/>
              </a:ext>
            </a:extLst>
          </p:cNvPr>
          <p:cNvSpPr/>
          <p:nvPr/>
        </p:nvSpPr>
        <p:spPr>
          <a:xfrm>
            <a:off x="1996824" y="3982516"/>
            <a:ext cx="4182034" cy="2766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3BBDC0F5-919F-4FA3-94E6-B9BA12EFC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76007"/>
              </p:ext>
            </p:extLst>
          </p:nvPr>
        </p:nvGraphicFramePr>
        <p:xfrm>
          <a:off x="4473462" y="4073930"/>
          <a:ext cx="939080" cy="267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7" imgW="783000" imgH="2441160" progId="">
                  <p:embed/>
                </p:oleObj>
              </mc:Choice>
              <mc:Fallback>
                <p:oleObj r:id="rId7" imgW="783000" imgH="2441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3462" y="4073930"/>
                        <a:ext cx="939080" cy="267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0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73A87478-A559-46E1-BB0C-3ED47C48F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081" y="1112109"/>
          <a:ext cx="10439837" cy="415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9358560" imgH="3720600" progId="">
                  <p:embed/>
                </p:oleObj>
              </mc:Choice>
              <mc:Fallback>
                <p:oleObj r:id="rId3" imgW="9358560" imgH="3720600" progId="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73A87478-A559-46E1-BB0C-3ED47C48F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081" y="1112109"/>
                        <a:ext cx="10439837" cy="415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2DDFD97-8E3A-48ED-ACA3-4848B78B873A}"/>
              </a:ext>
            </a:extLst>
          </p:cNvPr>
          <p:cNvSpPr/>
          <p:nvPr/>
        </p:nvSpPr>
        <p:spPr>
          <a:xfrm>
            <a:off x="876081" y="982750"/>
            <a:ext cx="10419948" cy="428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9568BDF-C6A5-4469-A383-E39A8C0E4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4" y="1460500"/>
          <a:ext cx="114538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11453760" imgH="3936240" progId="">
                  <p:embed/>
                </p:oleObj>
              </mc:Choice>
              <mc:Fallback>
                <p:oleObj r:id="rId3" imgW="11453760" imgH="393624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19568BDF-C6A5-4469-A383-E39A8C0E4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094" y="1460500"/>
                        <a:ext cx="11453812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CB7AA6-E986-4CE2-B83C-3262B01956F0}"/>
              </a:ext>
            </a:extLst>
          </p:cNvPr>
          <p:cNvSpPr/>
          <p:nvPr/>
        </p:nvSpPr>
        <p:spPr>
          <a:xfrm>
            <a:off x="790832" y="654908"/>
            <a:ext cx="10836876" cy="5263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9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4BBBC-2269-42C1-A9E6-CB1544B7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798" y="1535838"/>
            <a:ext cx="5997606" cy="37552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子ども達と一回練習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教師　　　　子ども</a:t>
            </a:r>
            <a:br>
              <a:rPr kumimoji="1" lang="en-US" altLang="ja-JP" dirty="0"/>
            </a:br>
            <a:r>
              <a:rPr kumimoji="1" lang="ja-JP" altLang="en-US" dirty="0"/>
              <a:t>「３人」　（３人！）</a:t>
            </a:r>
          </a:p>
        </p:txBody>
      </p:sp>
    </p:spTree>
    <p:extLst>
      <p:ext uri="{BB962C8B-B14F-4D97-AF65-F5344CB8AC3E}">
        <p14:creationId xmlns:p14="http://schemas.microsoft.com/office/powerpoint/2010/main" val="96015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215A491-085A-4A6B-B5A3-F1F8C8AED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6450" y="1553421"/>
          <a:ext cx="9643538" cy="35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7872840" imgH="2920320" progId="">
                  <p:embed/>
                </p:oleObj>
              </mc:Choice>
              <mc:Fallback>
                <p:oleObj r:id="rId3" imgW="7872840" imgH="292032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1215A491-085A-4A6B-B5A3-F1F8C8AED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450" y="1553421"/>
                        <a:ext cx="9643538" cy="35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00722D-3CE2-41D2-A5DA-8F5EA78972F6}"/>
              </a:ext>
            </a:extLst>
          </p:cNvPr>
          <p:cNvSpPr/>
          <p:nvPr/>
        </p:nvSpPr>
        <p:spPr>
          <a:xfrm>
            <a:off x="1245000" y="1458098"/>
            <a:ext cx="9851368" cy="376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4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96D2B21-B0CB-47BB-B046-30EC3F4D2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6" y="577850"/>
          <a:ext cx="4405314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4406040" imgH="5701320" progId="">
                  <p:embed/>
                </p:oleObj>
              </mc:Choice>
              <mc:Fallback>
                <p:oleObj r:id="rId3" imgW="4406040" imgH="570132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096D2B21-B0CB-47BB-B046-30EC3F4D2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4136" y="577850"/>
                        <a:ext cx="4405314" cy="570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4F490C-EFE6-48F5-B87E-0D84E3DABE72}"/>
              </a:ext>
            </a:extLst>
          </p:cNvPr>
          <p:cNvSpPr/>
          <p:nvPr/>
        </p:nvSpPr>
        <p:spPr>
          <a:xfrm>
            <a:off x="3894136" y="577850"/>
            <a:ext cx="4405313" cy="5700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81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73A87478-A559-46E1-BB0C-3ED47C48F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081" y="1112109"/>
          <a:ext cx="10439837" cy="415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9358560" imgH="3720600" progId="">
                  <p:embed/>
                </p:oleObj>
              </mc:Choice>
              <mc:Fallback>
                <p:oleObj r:id="rId3" imgW="9358560" imgH="3720600" progId="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73A87478-A559-46E1-BB0C-3ED47C48F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081" y="1112109"/>
                        <a:ext cx="10439837" cy="415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2DDFD97-8E3A-48ED-ACA3-4848B78B873A}"/>
              </a:ext>
            </a:extLst>
          </p:cNvPr>
          <p:cNvSpPr/>
          <p:nvPr/>
        </p:nvSpPr>
        <p:spPr>
          <a:xfrm>
            <a:off x="876081" y="982750"/>
            <a:ext cx="10419948" cy="428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1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9568BDF-C6A5-4469-A383-E39A8C0E4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4" y="1460500"/>
          <a:ext cx="114538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3" imgW="11453760" imgH="3936240" progId="">
                  <p:embed/>
                </p:oleObj>
              </mc:Choice>
              <mc:Fallback>
                <p:oleObj r:id="rId3" imgW="11453760" imgH="393624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19568BDF-C6A5-4469-A383-E39A8C0E4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094" y="1460500"/>
                        <a:ext cx="11453812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CB7AA6-E986-4CE2-B83C-3262B01956F0}"/>
              </a:ext>
            </a:extLst>
          </p:cNvPr>
          <p:cNvSpPr/>
          <p:nvPr/>
        </p:nvSpPr>
        <p:spPr>
          <a:xfrm>
            <a:off x="790832" y="654908"/>
            <a:ext cx="10836876" cy="5263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69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4BBBC-2269-42C1-A9E6-CB1544B7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235" y="1331650"/>
            <a:ext cx="5997606" cy="395056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子ども達だけで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提示して</a:t>
            </a:r>
            <a:br>
              <a:rPr kumimoji="1" lang="en-US" altLang="ja-JP" dirty="0"/>
            </a:br>
            <a:r>
              <a:rPr kumimoji="1" lang="ja-JP" altLang="en-US" dirty="0"/>
              <a:t>子ども（３人！）</a:t>
            </a:r>
          </a:p>
        </p:txBody>
      </p:sp>
    </p:spTree>
    <p:extLst>
      <p:ext uri="{BB962C8B-B14F-4D97-AF65-F5344CB8AC3E}">
        <p14:creationId xmlns:p14="http://schemas.microsoft.com/office/powerpoint/2010/main" val="174400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215A491-085A-4A6B-B5A3-F1F8C8AED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6450" y="1553421"/>
          <a:ext cx="9643538" cy="35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7872840" imgH="2920320" progId="">
                  <p:embed/>
                </p:oleObj>
              </mc:Choice>
              <mc:Fallback>
                <p:oleObj r:id="rId3" imgW="7872840" imgH="292032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1215A491-085A-4A6B-B5A3-F1F8C8AED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450" y="1553421"/>
                        <a:ext cx="9643538" cy="35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00722D-3CE2-41D2-A5DA-8F5EA78972F6}"/>
              </a:ext>
            </a:extLst>
          </p:cNvPr>
          <p:cNvSpPr/>
          <p:nvPr/>
        </p:nvSpPr>
        <p:spPr>
          <a:xfrm>
            <a:off x="1245000" y="1458098"/>
            <a:ext cx="9851368" cy="376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42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96D2B21-B0CB-47BB-B046-30EC3F4D2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6" y="577850"/>
          <a:ext cx="4405314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4406040" imgH="5701320" progId="">
                  <p:embed/>
                </p:oleObj>
              </mc:Choice>
              <mc:Fallback>
                <p:oleObj r:id="rId3" imgW="4406040" imgH="570132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096D2B21-B0CB-47BB-B046-30EC3F4D2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4136" y="577850"/>
                        <a:ext cx="4405314" cy="570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4F490C-EFE6-48F5-B87E-0D84E3DABE72}"/>
              </a:ext>
            </a:extLst>
          </p:cNvPr>
          <p:cNvSpPr/>
          <p:nvPr/>
        </p:nvSpPr>
        <p:spPr>
          <a:xfrm>
            <a:off x="3894136" y="577850"/>
            <a:ext cx="4405313" cy="5700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7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4BBBC-2269-42C1-A9E6-CB1544B7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287" y="1918717"/>
            <a:ext cx="7231602" cy="211174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子ども達に聞きながら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教師</a:t>
            </a:r>
            <a:r>
              <a:rPr lang="ja-JP" altLang="en-US" dirty="0"/>
              <a:t>「いぬさん、何人？」</a:t>
            </a:r>
            <a:br>
              <a:rPr lang="en-US" altLang="ja-JP" dirty="0"/>
            </a:br>
            <a:r>
              <a:rPr lang="ja-JP" altLang="en-US" dirty="0"/>
              <a:t>子ども（３人！）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98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73A87478-A559-46E1-BB0C-3ED47C48F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081" y="1112109"/>
          <a:ext cx="10439837" cy="415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3" imgW="9358560" imgH="3720600" progId="">
                  <p:embed/>
                </p:oleObj>
              </mc:Choice>
              <mc:Fallback>
                <p:oleObj r:id="rId3" imgW="9358560" imgH="3720600" progId="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73A87478-A559-46E1-BB0C-3ED47C48F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081" y="1112109"/>
                        <a:ext cx="10439837" cy="415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2DDFD97-8E3A-48ED-ACA3-4848B78B873A}"/>
              </a:ext>
            </a:extLst>
          </p:cNvPr>
          <p:cNvSpPr/>
          <p:nvPr/>
        </p:nvSpPr>
        <p:spPr>
          <a:xfrm>
            <a:off x="876081" y="982750"/>
            <a:ext cx="10419948" cy="428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40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9568BDF-C6A5-4469-A383-E39A8C0E4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4" y="1460500"/>
          <a:ext cx="114538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3" imgW="11453760" imgH="3936240" progId="">
                  <p:embed/>
                </p:oleObj>
              </mc:Choice>
              <mc:Fallback>
                <p:oleObj r:id="rId3" imgW="11453760" imgH="393624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19568BDF-C6A5-4469-A383-E39A8C0E4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094" y="1460500"/>
                        <a:ext cx="11453812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CB7AA6-E986-4CE2-B83C-3262B01956F0}"/>
              </a:ext>
            </a:extLst>
          </p:cNvPr>
          <p:cNvSpPr/>
          <p:nvPr/>
        </p:nvSpPr>
        <p:spPr>
          <a:xfrm>
            <a:off x="790832" y="654908"/>
            <a:ext cx="10836876" cy="5263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20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834F0EAA-6694-4548-8DF3-0841E66B0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45457"/>
              </p:ext>
            </p:extLst>
          </p:nvPr>
        </p:nvGraphicFramePr>
        <p:xfrm>
          <a:off x="441753" y="146054"/>
          <a:ext cx="10740082" cy="656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3" imgW="24076080" imgH="14679360" progId="">
                  <p:embed/>
                </p:oleObj>
              </mc:Choice>
              <mc:Fallback>
                <p:oleObj r:id="rId3" imgW="24076080" imgH="14679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753" y="146054"/>
                        <a:ext cx="10740082" cy="6565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0A77DF-4238-4139-AD3D-EADE4E0E8EA7}"/>
              </a:ext>
            </a:extLst>
          </p:cNvPr>
          <p:cNvSpPr/>
          <p:nvPr/>
        </p:nvSpPr>
        <p:spPr>
          <a:xfrm>
            <a:off x="677562" y="146054"/>
            <a:ext cx="10836876" cy="6565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01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215A491-085A-4A6B-B5A3-F1F8C8AED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35684"/>
              </p:ext>
            </p:extLst>
          </p:nvPr>
        </p:nvGraphicFramePr>
        <p:xfrm>
          <a:off x="1076450" y="1553421"/>
          <a:ext cx="9643538" cy="35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7872840" imgH="2920320" progId="">
                  <p:embed/>
                </p:oleObj>
              </mc:Choice>
              <mc:Fallback>
                <p:oleObj r:id="rId3" imgW="7872840" imgH="2920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450" y="1553421"/>
                        <a:ext cx="9643538" cy="35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00722D-3CE2-41D2-A5DA-8F5EA78972F6}"/>
              </a:ext>
            </a:extLst>
          </p:cNvPr>
          <p:cNvSpPr/>
          <p:nvPr/>
        </p:nvSpPr>
        <p:spPr>
          <a:xfrm>
            <a:off x="1245000" y="1458098"/>
            <a:ext cx="9851368" cy="376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9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96D2B21-B0CB-47BB-B046-30EC3F4D2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09545"/>
              </p:ext>
            </p:extLst>
          </p:nvPr>
        </p:nvGraphicFramePr>
        <p:xfrm>
          <a:off x="3894136" y="577850"/>
          <a:ext cx="4405314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4406040" imgH="5701320" progId="">
                  <p:embed/>
                </p:oleObj>
              </mc:Choice>
              <mc:Fallback>
                <p:oleObj r:id="rId3" imgW="4406040" imgH="5701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4136" y="577850"/>
                        <a:ext cx="4405314" cy="570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4F490C-EFE6-48F5-B87E-0D84E3DABE72}"/>
              </a:ext>
            </a:extLst>
          </p:cNvPr>
          <p:cNvSpPr/>
          <p:nvPr/>
        </p:nvSpPr>
        <p:spPr>
          <a:xfrm>
            <a:off x="3894136" y="577850"/>
            <a:ext cx="4405313" cy="5700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46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73A87478-A559-46E1-BB0C-3ED47C48F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38749"/>
              </p:ext>
            </p:extLst>
          </p:nvPr>
        </p:nvGraphicFramePr>
        <p:xfrm>
          <a:off x="876081" y="1112109"/>
          <a:ext cx="10439837" cy="415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9358560" imgH="3720600" progId="">
                  <p:embed/>
                </p:oleObj>
              </mc:Choice>
              <mc:Fallback>
                <p:oleObj r:id="rId3" imgW="9358560" imgH="3720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081" y="1112109"/>
                        <a:ext cx="10439837" cy="415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2DDFD97-8E3A-48ED-ACA3-4848B78B873A}"/>
              </a:ext>
            </a:extLst>
          </p:cNvPr>
          <p:cNvSpPr/>
          <p:nvPr/>
        </p:nvSpPr>
        <p:spPr>
          <a:xfrm>
            <a:off x="876081" y="982750"/>
            <a:ext cx="10419948" cy="4280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21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9568BDF-C6A5-4469-A383-E39A8C0E4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18017"/>
              </p:ext>
            </p:extLst>
          </p:nvPr>
        </p:nvGraphicFramePr>
        <p:xfrm>
          <a:off x="369094" y="1460500"/>
          <a:ext cx="114538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11453760" imgH="3936240" progId="">
                  <p:embed/>
                </p:oleObj>
              </mc:Choice>
              <mc:Fallback>
                <p:oleObj r:id="rId3" imgW="11453760" imgH="3936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094" y="1460500"/>
                        <a:ext cx="11453812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CB7AA6-E986-4CE2-B83C-3262B01956F0}"/>
              </a:ext>
            </a:extLst>
          </p:cNvPr>
          <p:cNvSpPr/>
          <p:nvPr/>
        </p:nvSpPr>
        <p:spPr>
          <a:xfrm>
            <a:off x="790832" y="654908"/>
            <a:ext cx="10836876" cy="5263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4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4BBBC-2269-42C1-A9E6-CB1544B7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798" y="1535838"/>
            <a:ext cx="5997606" cy="37552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子ども達と二回練習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教師　　　　子ども</a:t>
            </a:r>
            <a:br>
              <a:rPr kumimoji="1" lang="en-US" altLang="ja-JP" dirty="0"/>
            </a:br>
            <a:r>
              <a:rPr kumimoji="1" lang="ja-JP" altLang="en-US" dirty="0"/>
              <a:t>「３人」　（３人！）</a:t>
            </a:r>
            <a:br>
              <a:rPr kumimoji="1" lang="en-US" altLang="ja-JP" dirty="0"/>
            </a:br>
            <a:r>
              <a:rPr kumimoji="1" lang="ja-JP" altLang="en-US" dirty="0"/>
              <a:t>「３人」　（３人！）</a:t>
            </a:r>
          </a:p>
        </p:txBody>
      </p:sp>
    </p:spTree>
    <p:extLst>
      <p:ext uri="{BB962C8B-B14F-4D97-AF65-F5344CB8AC3E}">
        <p14:creationId xmlns:p14="http://schemas.microsoft.com/office/powerpoint/2010/main" val="285000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1215A491-085A-4A6B-B5A3-F1F8C8AED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6450" y="1553421"/>
          <a:ext cx="9643538" cy="35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7872840" imgH="2920320" progId="">
                  <p:embed/>
                </p:oleObj>
              </mc:Choice>
              <mc:Fallback>
                <p:oleObj r:id="rId3" imgW="7872840" imgH="292032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1215A491-085A-4A6B-B5A3-F1F8C8AED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450" y="1553421"/>
                        <a:ext cx="9643538" cy="35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00722D-3CE2-41D2-A5DA-8F5EA78972F6}"/>
              </a:ext>
            </a:extLst>
          </p:cNvPr>
          <p:cNvSpPr/>
          <p:nvPr/>
        </p:nvSpPr>
        <p:spPr>
          <a:xfrm>
            <a:off x="1245000" y="1458098"/>
            <a:ext cx="9851368" cy="37688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3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96D2B21-B0CB-47BB-B046-30EC3F4D2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6" y="577850"/>
          <a:ext cx="4405314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4406040" imgH="5701320" progId="">
                  <p:embed/>
                </p:oleObj>
              </mc:Choice>
              <mc:Fallback>
                <p:oleObj r:id="rId3" imgW="4406040" imgH="5701320" progId="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096D2B21-B0CB-47BB-B046-30EC3F4D2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4136" y="577850"/>
                        <a:ext cx="4405314" cy="570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4F490C-EFE6-48F5-B87E-0D84E3DABE72}"/>
              </a:ext>
            </a:extLst>
          </p:cNvPr>
          <p:cNvSpPr/>
          <p:nvPr/>
        </p:nvSpPr>
        <p:spPr>
          <a:xfrm>
            <a:off x="3894136" y="577850"/>
            <a:ext cx="4405313" cy="5700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27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211</Words>
  <Application>Microsoft Office PowerPoint</Application>
  <PresentationFormat>ワイド画面</PresentationFormat>
  <Paragraphs>6</Paragraphs>
  <Slides>22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UD デジタル 教科書体 N-B</vt:lpstr>
      <vt:lpstr>游ゴシック</vt:lpstr>
      <vt:lpstr>游ゴシック Light</vt:lpstr>
      <vt:lpstr>Arial</vt:lpstr>
      <vt:lpstr>Office テーマ</vt:lpstr>
      <vt:lpstr>１年生　授業開き （実際は、２・７・１２・１７のスライドは使いません）  ＊教科書の画像を仲間分けごとに切り分けました。教科書にいきなり入ると、動物の情報が多いので、最初に仲間分けにつながるようにしました。また、PCが使えない場合は、厚紙に紙を貼って、フラッシュカードとして使うことも可能です。最終的には、練習のため、２人や先生のカードも使用しましたが、１時間目は、パンダやねこなどで、数も言いやすいものがお薦めです。ミスや混乱を減らし、徹底的に褒めて「算数は楽しい！」という気持ちにさせることが大切です。</vt:lpstr>
      <vt:lpstr>子ども達に聞きながら  教師「いぬさん、何人？」 子ども（３人！）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子ども達と二回練習  教師　　　　子ども 「３人」　（３人！） 「３人」　（３人！）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子ども達と一回練習  教師　　　　子ども 「３人」　（３人！）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子ども達だけで  提示して 子ども（３人！）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久樹</dc:creator>
  <cp:lastModifiedBy>toss</cp:lastModifiedBy>
  <cp:revision>8</cp:revision>
  <dcterms:created xsi:type="dcterms:W3CDTF">2020-01-13T08:22:01Z</dcterms:created>
  <dcterms:modified xsi:type="dcterms:W3CDTF">2020-02-13T05:38:43Z</dcterms:modified>
</cp:coreProperties>
</file>