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3" r:id="rId2"/>
    <p:sldId id="257" r:id="rId3"/>
    <p:sldId id="258" r:id="rId4"/>
    <p:sldId id="272" r:id="rId5"/>
    <p:sldId id="273" r:id="rId6"/>
    <p:sldId id="284" r:id="rId7"/>
    <p:sldId id="274" r:id="rId8"/>
    <p:sldId id="264" r:id="rId9"/>
    <p:sldId id="271" r:id="rId10"/>
    <p:sldId id="282" r:id="rId11"/>
    <p:sldId id="265" r:id="rId12"/>
    <p:sldId id="268" r:id="rId13"/>
    <p:sldId id="266" r:id="rId14"/>
    <p:sldId id="267" r:id="rId15"/>
    <p:sldId id="269" r:id="rId16"/>
    <p:sldId id="295" r:id="rId17"/>
    <p:sldId id="294" r:id="rId18"/>
    <p:sldId id="293" r:id="rId19"/>
    <p:sldId id="270" r:id="rId20"/>
    <p:sldId id="285" r:id="rId21"/>
    <p:sldId id="292" r:id="rId22"/>
    <p:sldId id="289" r:id="rId23"/>
    <p:sldId id="288" r:id="rId24"/>
    <p:sldId id="290" r:id="rId25"/>
    <p:sldId id="287" r:id="rId26"/>
    <p:sldId id="286" r:id="rId27"/>
    <p:sldId id="291" r:id="rId28"/>
    <p:sldId id="275" r:id="rId29"/>
    <p:sldId id="277" r:id="rId30"/>
    <p:sldId id="278" r:id="rId31"/>
    <p:sldId id="280" r:id="rId32"/>
    <p:sldId id="279" r:id="rId33"/>
    <p:sldId id="263" r:id="rId34"/>
    <p:sldId id="281" r:id="rId3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14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6FFA-9424-4839-935F-8F1E62B0EC9C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5BED-5DEA-48F2-A162-ED8A3C8DA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933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6FFA-9424-4839-935F-8F1E62B0EC9C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5BED-5DEA-48F2-A162-ED8A3C8DA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4171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6FFA-9424-4839-935F-8F1E62B0EC9C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5BED-5DEA-48F2-A162-ED8A3C8DA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047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6FFA-9424-4839-935F-8F1E62B0EC9C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5BED-5DEA-48F2-A162-ED8A3C8DA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314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6FFA-9424-4839-935F-8F1E62B0EC9C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5BED-5DEA-48F2-A162-ED8A3C8DA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208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6FFA-9424-4839-935F-8F1E62B0EC9C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5BED-5DEA-48F2-A162-ED8A3C8DA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333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6FFA-9424-4839-935F-8F1E62B0EC9C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5BED-5DEA-48F2-A162-ED8A3C8DA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458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6FFA-9424-4839-935F-8F1E62B0EC9C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5BED-5DEA-48F2-A162-ED8A3C8DA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37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6FFA-9424-4839-935F-8F1E62B0EC9C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5BED-5DEA-48F2-A162-ED8A3C8DA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7935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6FFA-9424-4839-935F-8F1E62B0EC9C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5BED-5DEA-48F2-A162-ED8A3C8DA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1049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A6FFA-9424-4839-935F-8F1E62B0EC9C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F5BED-5DEA-48F2-A162-ED8A3C8DA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411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A6FFA-9424-4839-935F-8F1E62B0EC9C}" type="datetimeFigureOut">
              <a:rPr kumimoji="1" lang="ja-JP" altLang="en-US" smtClean="0"/>
              <a:t>2020/1/14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F5BED-5DEA-48F2-A162-ED8A3C8DA8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32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18978" y="182880"/>
            <a:ext cx="80938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小学２年生　国語　授業開き用コンテンツ</a:t>
            </a:r>
            <a:endParaRPr kumimoji="1" lang="ja-JP" altLang="en-US" sz="36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44149" y="1758462"/>
            <a:ext cx="666881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7200" dirty="0" smtClean="0"/>
              <a:t>１年生でならった</a:t>
            </a:r>
            <a:endParaRPr kumimoji="1" lang="en-US" altLang="ja-JP" sz="7200" dirty="0" smtClean="0"/>
          </a:p>
          <a:p>
            <a:pPr algn="ctr"/>
            <a:r>
              <a:rPr lang="ja-JP" altLang="en-US" sz="7200" dirty="0" smtClean="0"/>
              <a:t>かん字</a:t>
            </a:r>
            <a:endParaRPr kumimoji="1" lang="ja-JP" altLang="en-US" sz="7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829160" y="5570807"/>
            <a:ext cx="421102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3200" dirty="0" smtClean="0"/>
              <a:t>TOSS</a:t>
            </a:r>
            <a:r>
              <a:rPr kumimoji="1" lang="ja-JP" altLang="en-US" sz="3200" dirty="0" smtClean="0"/>
              <a:t>青梅教育サークル</a:t>
            </a:r>
            <a:endParaRPr kumimoji="1" lang="en-US" altLang="ja-JP" sz="3200" dirty="0" smtClean="0"/>
          </a:p>
          <a:p>
            <a:pPr algn="r"/>
            <a:r>
              <a:rPr lang="ja-JP" altLang="en-US" sz="3200" dirty="0" smtClean="0"/>
              <a:t>村野　聡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66254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10154" y="196948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上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209350" y="2630659"/>
            <a:ext cx="1503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 smtClean="0"/>
              <a:t>あ→</a:t>
            </a:r>
            <a:endParaRPr kumimoji="1" lang="ja-JP" altLang="en-US" sz="5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236059" y="1337741"/>
            <a:ext cx="1503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 smtClean="0"/>
              <a:t>←</a:t>
            </a:r>
            <a:r>
              <a:rPr kumimoji="1" lang="ja-JP" altLang="en-US" sz="5400" dirty="0" err="1" smtClean="0"/>
              <a:t>い</a:t>
            </a:r>
            <a:endParaRPr kumimoji="1" lang="en-US" altLang="ja-JP" sz="5400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95662" y="52750"/>
            <a:ext cx="58352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どこから書きますか？</a:t>
            </a:r>
            <a:endParaRPr kumimoji="1" lang="ja-JP" altLang="en-US" sz="4800" dirty="0"/>
          </a:p>
        </p:txBody>
      </p:sp>
      <p:sp>
        <p:nvSpPr>
          <p:cNvPr id="6" name="下矢印 5"/>
          <p:cNvSpPr/>
          <p:nvPr/>
        </p:nvSpPr>
        <p:spPr>
          <a:xfrm>
            <a:off x="4568708" y="1620981"/>
            <a:ext cx="580572" cy="374182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下矢印 6"/>
          <p:cNvSpPr/>
          <p:nvPr/>
        </p:nvSpPr>
        <p:spPr>
          <a:xfrm rot="16011535">
            <a:off x="5389996" y="2315623"/>
            <a:ext cx="580572" cy="161318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下矢印 7"/>
          <p:cNvSpPr/>
          <p:nvPr/>
        </p:nvSpPr>
        <p:spPr>
          <a:xfrm rot="15930443">
            <a:off x="4568707" y="3028044"/>
            <a:ext cx="580572" cy="446802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5417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10154" y="196948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九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519299" y="2715065"/>
            <a:ext cx="1503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 smtClean="0"/>
              <a:t>あ→</a:t>
            </a:r>
            <a:endParaRPr kumimoji="1" lang="ja-JP" altLang="en-US" sz="5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610264" y="1337741"/>
            <a:ext cx="1503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 smtClean="0"/>
              <a:t>←</a:t>
            </a:r>
            <a:r>
              <a:rPr kumimoji="1" lang="ja-JP" altLang="en-US" sz="5400" dirty="0" err="1" smtClean="0"/>
              <a:t>い</a:t>
            </a:r>
            <a:endParaRPr kumimoji="1" lang="en-US" altLang="ja-JP" sz="5400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95662" y="52750"/>
            <a:ext cx="58352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どこから書きますか？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344691" y="5696820"/>
            <a:ext cx="47371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200" dirty="0" smtClean="0"/>
              <a:t>イチ・ニーイ</a:t>
            </a:r>
            <a:endParaRPr kumimoji="1" lang="ja-JP" altLang="en-US" sz="7200" dirty="0"/>
          </a:p>
        </p:txBody>
      </p:sp>
      <p:grpSp>
        <p:nvGrpSpPr>
          <p:cNvPr id="8" name="グループ化 7"/>
          <p:cNvGrpSpPr/>
          <p:nvPr/>
        </p:nvGrpSpPr>
        <p:grpSpPr>
          <a:xfrm rot="1290054">
            <a:off x="3051882" y="1666661"/>
            <a:ext cx="1227108" cy="4195293"/>
            <a:chOff x="6998209" y="1345332"/>
            <a:chExt cx="1227108" cy="3052975"/>
          </a:xfrm>
        </p:grpSpPr>
        <p:sp>
          <p:nvSpPr>
            <p:cNvPr id="9" name="アーチ 8"/>
            <p:cNvSpPr/>
            <p:nvPr/>
          </p:nvSpPr>
          <p:spPr>
            <a:xfrm rot="5400000">
              <a:off x="6226717" y="2116824"/>
              <a:ext cx="2770091" cy="1227108"/>
            </a:xfrm>
            <a:prstGeom prst="blockArc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二等辺三角形 9"/>
            <p:cNvSpPr/>
            <p:nvPr/>
          </p:nvSpPr>
          <p:spPr>
            <a:xfrm rot="12320502">
              <a:off x="7361811" y="3832542"/>
              <a:ext cx="583522" cy="565765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01612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10154" y="196948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力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782759" y="2703231"/>
            <a:ext cx="1503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 smtClean="0"/>
              <a:t>あ→</a:t>
            </a:r>
            <a:endParaRPr kumimoji="1" lang="ja-JP" altLang="en-US" sz="5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236059" y="1337741"/>
            <a:ext cx="1503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 smtClean="0"/>
              <a:t>←</a:t>
            </a:r>
            <a:r>
              <a:rPr kumimoji="1" lang="ja-JP" altLang="en-US" sz="5400" dirty="0" err="1" smtClean="0"/>
              <a:t>い</a:t>
            </a:r>
            <a:endParaRPr kumimoji="1" lang="en-US" altLang="ja-JP" sz="5400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95662" y="52750"/>
            <a:ext cx="58352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どこから書きますか？</a:t>
            </a:r>
            <a:endParaRPr kumimoji="1" lang="ja-JP" altLang="en-US" sz="4800" dirty="0"/>
          </a:p>
        </p:txBody>
      </p:sp>
      <p:sp>
        <p:nvSpPr>
          <p:cNvPr id="6" name="下矢印 5"/>
          <p:cNvSpPr/>
          <p:nvPr/>
        </p:nvSpPr>
        <p:spPr>
          <a:xfrm rot="1427892">
            <a:off x="5577598" y="2540318"/>
            <a:ext cx="580572" cy="360183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 rot="21063440">
            <a:off x="3202337" y="2750383"/>
            <a:ext cx="3526971" cy="28334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344691" y="5696820"/>
            <a:ext cx="39757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200" dirty="0" smtClean="0"/>
              <a:t>イーチ・ニ</a:t>
            </a:r>
            <a:endParaRPr kumimoji="1" lang="ja-JP" altLang="en-US" sz="7200" dirty="0"/>
          </a:p>
        </p:txBody>
      </p:sp>
      <p:grpSp>
        <p:nvGrpSpPr>
          <p:cNvPr id="10" name="グループ化 9"/>
          <p:cNvGrpSpPr/>
          <p:nvPr/>
        </p:nvGrpSpPr>
        <p:grpSpPr>
          <a:xfrm rot="1567082">
            <a:off x="3395507" y="1528914"/>
            <a:ext cx="1227108" cy="4195293"/>
            <a:chOff x="6998209" y="1345332"/>
            <a:chExt cx="1227108" cy="3052975"/>
          </a:xfrm>
        </p:grpSpPr>
        <p:sp>
          <p:nvSpPr>
            <p:cNvPr id="11" name="アーチ 10"/>
            <p:cNvSpPr/>
            <p:nvPr/>
          </p:nvSpPr>
          <p:spPr>
            <a:xfrm rot="5400000">
              <a:off x="6226717" y="2116824"/>
              <a:ext cx="2770091" cy="1227108"/>
            </a:xfrm>
            <a:prstGeom prst="blockArc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二等辺三角形 11"/>
            <p:cNvSpPr/>
            <p:nvPr/>
          </p:nvSpPr>
          <p:spPr>
            <a:xfrm rot="12320502">
              <a:off x="7361811" y="3832542"/>
              <a:ext cx="583522" cy="565765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412800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10154" y="196948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左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28732" y="2366953"/>
            <a:ext cx="1503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 smtClean="0"/>
              <a:t>あ→</a:t>
            </a:r>
            <a:endParaRPr kumimoji="1" lang="ja-JP" altLang="en-US" sz="5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091027" y="1337741"/>
            <a:ext cx="1503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 smtClean="0"/>
              <a:t>←</a:t>
            </a:r>
            <a:r>
              <a:rPr kumimoji="1" lang="ja-JP" altLang="en-US" sz="5400" dirty="0" err="1" smtClean="0"/>
              <a:t>い</a:t>
            </a:r>
            <a:endParaRPr kumimoji="1" lang="en-US" altLang="ja-JP" sz="5400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95662" y="52750"/>
            <a:ext cx="58352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どこから書きますか？</a:t>
            </a:r>
            <a:endParaRPr kumimoji="1" lang="ja-JP" altLang="en-US" sz="4800" dirty="0"/>
          </a:p>
        </p:txBody>
      </p:sp>
      <p:sp>
        <p:nvSpPr>
          <p:cNvPr id="8" name="下矢印 7"/>
          <p:cNvSpPr/>
          <p:nvPr/>
        </p:nvSpPr>
        <p:spPr>
          <a:xfrm rot="15841478">
            <a:off x="4616992" y="516396"/>
            <a:ext cx="580572" cy="431220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/>
          <p:cNvGrpSpPr/>
          <p:nvPr/>
        </p:nvGrpSpPr>
        <p:grpSpPr>
          <a:xfrm rot="1439689">
            <a:off x="3078057" y="1137631"/>
            <a:ext cx="1227108" cy="4566555"/>
            <a:chOff x="6998209" y="1345332"/>
            <a:chExt cx="1227108" cy="3052975"/>
          </a:xfrm>
        </p:grpSpPr>
        <p:sp>
          <p:nvSpPr>
            <p:cNvPr id="10" name="アーチ 9"/>
            <p:cNvSpPr/>
            <p:nvPr/>
          </p:nvSpPr>
          <p:spPr>
            <a:xfrm rot="5400000">
              <a:off x="6226717" y="2116824"/>
              <a:ext cx="2770091" cy="1227108"/>
            </a:xfrm>
            <a:prstGeom prst="blockArc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1" name="二等辺三角形 10"/>
            <p:cNvSpPr/>
            <p:nvPr/>
          </p:nvSpPr>
          <p:spPr>
            <a:xfrm rot="12320502">
              <a:off x="7361811" y="3832542"/>
              <a:ext cx="583522" cy="565765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731661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10154" y="196948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右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28732" y="2366953"/>
            <a:ext cx="1503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 smtClean="0"/>
              <a:t>あ→</a:t>
            </a:r>
            <a:endParaRPr kumimoji="1" lang="ja-JP" altLang="en-US" sz="5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091027" y="1337741"/>
            <a:ext cx="1503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 smtClean="0"/>
              <a:t>←</a:t>
            </a:r>
            <a:r>
              <a:rPr kumimoji="1" lang="ja-JP" altLang="en-US" sz="5400" dirty="0" err="1" smtClean="0"/>
              <a:t>い</a:t>
            </a:r>
            <a:endParaRPr kumimoji="1" lang="en-US" altLang="ja-JP" sz="5400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95662" y="52750"/>
            <a:ext cx="58352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どこから書きますか？</a:t>
            </a:r>
            <a:endParaRPr kumimoji="1" lang="ja-JP" altLang="en-US" sz="4800" dirty="0"/>
          </a:p>
        </p:txBody>
      </p:sp>
      <p:grpSp>
        <p:nvGrpSpPr>
          <p:cNvPr id="9" name="グループ化 8"/>
          <p:cNvGrpSpPr/>
          <p:nvPr/>
        </p:nvGrpSpPr>
        <p:grpSpPr>
          <a:xfrm rot="1576157">
            <a:off x="2925244" y="1402506"/>
            <a:ext cx="1515058" cy="4036801"/>
            <a:chOff x="6998209" y="1345332"/>
            <a:chExt cx="1227108" cy="3052975"/>
          </a:xfrm>
        </p:grpSpPr>
        <p:sp>
          <p:nvSpPr>
            <p:cNvPr id="10" name="アーチ 9"/>
            <p:cNvSpPr/>
            <p:nvPr/>
          </p:nvSpPr>
          <p:spPr>
            <a:xfrm rot="5400000">
              <a:off x="6226717" y="2116824"/>
              <a:ext cx="2770091" cy="1227108"/>
            </a:xfrm>
            <a:prstGeom prst="blockArc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1" name="二等辺三角形 10"/>
            <p:cNvSpPr/>
            <p:nvPr/>
          </p:nvSpPr>
          <p:spPr>
            <a:xfrm rot="12320502">
              <a:off x="7361811" y="3832542"/>
              <a:ext cx="583522" cy="565765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" name="下矢印 11"/>
          <p:cNvSpPr/>
          <p:nvPr/>
        </p:nvSpPr>
        <p:spPr>
          <a:xfrm rot="15841478">
            <a:off x="4782538" y="710943"/>
            <a:ext cx="580572" cy="431220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6887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19208" y="141530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木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93712" y="0"/>
            <a:ext cx="37946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何画ですか？</a:t>
            </a:r>
            <a:endParaRPr kumimoji="1" lang="ja-JP" altLang="en-US" sz="48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677891" y="5284429"/>
            <a:ext cx="208422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 dirty="0" smtClean="0">
                <a:solidFill>
                  <a:srgbClr val="FF0000"/>
                </a:solidFill>
              </a:rPr>
              <a:t>４画</a:t>
            </a:r>
            <a:endParaRPr kumimoji="1" lang="ja-JP" altLang="en-US" sz="8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705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99318" y="183094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林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93712" y="0"/>
            <a:ext cx="37946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何画ですか？</a:t>
            </a:r>
            <a:endParaRPr kumimoji="1" lang="ja-JP" altLang="en-US" sz="4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677891" y="5284429"/>
            <a:ext cx="208422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 dirty="0" smtClean="0">
                <a:solidFill>
                  <a:srgbClr val="FF0000"/>
                </a:solidFill>
              </a:rPr>
              <a:t>８画</a:t>
            </a:r>
            <a:endParaRPr kumimoji="1" lang="ja-JP" altLang="en-US" sz="8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11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57754" y="127675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13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森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93712" y="0"/>
            <a:ext cx="37946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何画ですか？</a:t>
            </a:r>
            <a:endParaRPr kumimoji="1" lang="ja-JP" altLang="en-US" sz="4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031946" y="5411450"/>
            <a:ext cx="285526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 dirty="0" smtClean="0">
                <a:solidFill>
                  <a:srgbClr val="FF0000"/>
                </a:solidFill>
              </a:rPr>
              <a:t>１２画</a:t>
            </a:r>
            <a:endParaRPr kumimoji="1" lang="ja-JP" altLang="en-US" sz="8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099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10154" y="196948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子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93712" y="0"/>
            <a:ext cx="37946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何画ですか？</a:t>
            </a:r>
            <a:endParaRPr kumimoji="1" lang="ja-JP" altLang="en-US" sz="4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677891" y="5284429"/>
            <a:ext cx="208422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 dirty="0" smtClean="0">
                <a:solidFill>
                  <a:srgbClr val="FF0000"/>
                </a:solidFill>
              </a:rPr>
              <a:t>３画</a:t>
            </a:r>
            <a:endParaRPr kumimoji="1" lang="ja-JP" altLang="en-US" sz="8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051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10154" y="196948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字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93712" y="0"/>
            <a:ext cx="37946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何画ですか？</a:t>
            </a:r>
            <a:endParaRPr kumimoji="1" lang="ja-JP" altLang="en-US" sz="4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677891" y="5284429"/>
            <a:ext cx="208422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 dirty="0" smtClean="0">
                <a:solidFill>
                  <a:srgbClr val="FF0000"/>
                </a:solidFill>
              </a:rPr>
              <a:t>６画</a:t>
            </a:r>
            <a:endParaRPr kumimoji="1" lang="ja-JP" altLang="en-US" sz="8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4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110154" y="196948"/>
            <a:ext cx="5480988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一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33377" y="196948"/>
            <a:ext cx="63722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どちらから書きますか？</a:t>
            </a:r>
            <a:endParaRPr kumimoji="1" lang="ja-JP" altLang="en-US" sz="48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043693" y="3094893"/>
            <a:ext cx="1503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 smtClean="0"/>
              <a:t>あ→</a:t>
            </a:r>
            <a:endParaRPr kumimoji="1" lang="ja-JP" altLang="en-US" sz="5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091984" y="2913076"/>
            <a:ext cx="1503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 smtClean="0"/>
              <a:t>←い</a:t>
            </a:r>
            <a:endParaRPr kumimoji="1" lang="ja-JP" altLang="en-US" sz="5400" dirty="0"/>
          </a:p>
        </p:txBody>
      </p:sp>
    </p:spTree>
    <p:extLst>
      <p:ext uri="{BB962C8B-B14F-4D97-AF65-F5344CB8AC3E}">
        <p14:creationId xmlns:p14="http://schemas.microsoft.com/office/powerpoint/2010/main" val="129618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61826" y="196948"/>
            <a:ext cx="86789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１画つけくわえてほかのかん字を</a:t>
            </a:r>
            <a:endParaRPr kumimoji="1" lang="en-US" altLang="ja-JP" sz="4800" dirty="0" smtClean="0"/>
          </a:p>
          <a:p>
            <a:r>
              <a:rPr kumimoji="1" lang="ja-JP" altLang="en-US" sz="4800" dirty="0" smtClean="0"/>
              <a:t>つくりましょう。</a:t>
            </a:r>
            <a:endParaRPr kumimoji="1" lang="ja-JP" altLang="en-US" sz="48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78302" y="1434905"/>
            <a:ext cx="1960793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8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木</a:t>
            </a:r>
            <a:endParaRPr kumimoji="1" lang="ja-JP" altLang="en-US" sz="138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439095" y="1434904"/>
            <a:ext cx="1960793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8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大</a:t>
            </a:r>
            <a:endParaRPr kumimoji="1" lang="ja-JP" altLang="en-US" sz="138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399888" y="1434904"/>
            <a:ext cx="1960793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8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土</a:t>
            </a:r>
            <a:endParaRPr kumimoji="1" lang="ja-JP" altLang="en-US" sz="138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484072" y="1336429"/>
            <a:ext cx="1960793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8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王</a:t>
            </a:r>
            <a:endParaRPr kumimoji="1" lang="ja-JP" altLang="en-US" sz="138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03215" y="3780855"/>
            <a:ext cx="1960793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8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十</a:t>
            </a:r>
            <a:endParaRPr kumimoji="1" lang="ja-JP" altLang="en-US" sz="138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523279" y="3650895"/>
            <a:ext cx="1960793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8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人</a:t>
            </a:r>
            <a:endParaRPr kumimoji="1" lang="ja-JP" altLang="en-US" sz="138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619528" y="3780855"/>
            <a:ext cx="1960793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8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白</a:t>
            </a:r>
            <a:endParaRPr kumimoji="1" lang="ja-JP" altLang="en-US" sz="138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464008" y="3780855"/>
            <a:ext cx="1960793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8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十</a:t>
            </a:r>
            <a:endParaRPr kumimoji="1" lang="ja-JP" altLang="en-US" sz="138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2648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61826" y="196948"/>
            <a:ext cx="86789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１画つけくわえてほかのかん字を</a:t>
            </a:r>
            <a:endParaRPr kumimoji="1" lang="en-US" altLang="ja-JP" sz="4800" dirty="0" smtClean="0"/>
          </a:p>
          <a:p>
            <a:r>
              <a:rPr kumimoji="1" lang="ja-JP" altLang="en-US" sz="4800" dirty="0" smtClean="0"/>
              <a:t>つくりましょう。</a:t>
            </a:r>
            <a:endParaRPr kumimoji="1" lang="ja-JP" altLang="en-US" sz="48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195754"/>
            <a:ext cx="4613764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4400" b="1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木</a:t>
            </a:r>
            <a:endParaRPr kumimoji="1" lang="ja-JP" altLang="en-US" sz="34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470403" y="1195754"/>
            <a:ext cx="4613764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4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本</a:t>
            </a:r>
            <a:endParaRPr kumimoji="1" lang="ja-JP" altLang="en-US" sz="34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3528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61826" y="196948"/>
            <a:ext cx="86789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１画つけくわえてほかのかん字を</a:t>
            </a:r>
            <a:endParaRPr kumimoji="1" lang="en-US" altLang="ja-JP" sz="4800" dirty="0" smtClean="0"/>
          </a:p>
          <a:p>
            <a:r>
              <a:rPr kumimoji="1" lang="ja-JP" altLang="en-US" sz="4800" dirty="0" smtClean="0"/>
              <a:t>つくりましょう。</a:t>
            </a:r>
            <a:endParaRPr kumimoji="1" lang="ja-JP" altLang="en-US" sz="48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195754"/>
            <a:ext cx="4613764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4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大</a:t>
            </a:r>
            <a:endParaRPr kumimoji="1" lang="ja-JP" altLang="en-US" sz="34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470403" y="1195754"/>
            <a:ext cx="4613764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4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犬</a:t>
            </a:r>
            <a:endParaRPr kumimoji="1" lang="ja-JP" altLang="en-US" sz="34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7774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61826" y="196948"/>
            <a:ext cx="86789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１画つけくわえてほかのかん字を</a:t>
            </a:r>
            <a:endParaRPr kumimoji="1" lang="en-US" altLang="ja-JP" sz="4800" dirty="0" smtClean="0"/>
          </a:p>
          <a:p>
            <a:r>
              <a:rPr kumimoji="1" lang="ja-JP" altLang="en-US" sz="4800" dirty="0" smtClean="0"/>
              <a:t>つくりましょう。</a:t>
            </a:r>
            <a:endParaRPr kumimoji="1" lang="ja-JP" altLang="en-US" sz="48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195754"/>
            <a:ext cx="4613764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4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土</a:t>
            </a:r>
            <a:endParaRPr kumimoji="1" lang="ja-JP" altLang="en-US" sz="34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470403" y="1195754"/>
            <a:ext cx="4613764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4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王</a:t>
            </a:r>
            <a:endParaRPr kumimoji="1" lang="ja-JP" altLang="en-US" sz="34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0019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61826" y="196948"/>
            <a:ext cx="86789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１画つけくわえてほかのかん字を</a:t>
            </a:r>
            <a:endParaRPr kumimoji="1" lang="en-US" altLang="ja-JP" sz="4800" dirty="0" smtClean="0"/>
          </a:p>
          <a:p>
            <a:r>
              <a:rPr kumimoji="1" lang="ja-JP" altLang="en-US" sz="4800" dirty="0" smtClean="0"/>
              <a:t>つくりましょう。</a:t>
            </a:r>
            <a:endParaRPr kumimoji="1" lang="ja-JP" altLang="en-US" sz="48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195754"/>
            <a:ext cx="4613764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4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王</a:t>
            </a:r>
            <a:endParaRPr kumimoji="1" lang="ja-JP" altLang="en-US" sz="34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470403" y="1195754"/>
            <a:ext cx="4613764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4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玉</a:t>
            </a:r>
            <a:endParaRPr kumimoji="1" lang="ja-JP" altLang="en-US" sz="34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8524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61826" y="196948"/>
            <a:ext cx="86789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１画つけくわえてほかのかん字を</a:t>
            </a:r>
            <a:endParaRPr kumimoji="1" lang="en-US" altLang="ja-JP" sz="4800" dirty="0" smtClean="0"/>
          </a:p>
          <a:p>
            <a:r>
              <a:rPr kumimoji="1" lang="ja-JP" altLang="en-US" sz="4800" dirty="0" smtClean="0"/>
              <a:t>つくりましょう。（２つ）</a:t>
            </a:r>
            <a:endParaRPr kumimoji="1" lang="ja-JP" altLang="en-US" sz="48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195754"/>
            <a:ext cx="4613764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4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十</a:t>
            </a:r>
            <a:endParaRPr kumimoji="1" lang="ja-JP" altLang="en-US" sz="34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404152" y="861926"/>
            <a:ext cx="2746265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99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千</a:t>
            </a:r>
            <a:endParaRPr kumimoji="1" lang="ja-JP" altLang="en-US" sz="199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404152" y="3427134"/>
            <a:ext cx="2746265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99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土</a:t>
            </a:r>
            <a:endParaRPr kumimoji="1" lang="ja-JP" altLang="en-US" sz="199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6244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61826" y="196948"/>
            <a:ext cx="86789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１画つけくわえてほかのかん字を</a:t>
            </a:r>
            <a:endParaRPr kumimoji="1" lang="en-US" altLang="ja-JP" sz="4800" dirty="0" smtClean="0"/>
          </a:p>
          <a:p>
            <a:r>
              <a:rPr kumimoji="1" lang="ja-JP" altLang="en-US" sz="4800" dirty="0" smtClean="0"/>
              <a:t>つくりましょう。</a:t>
            </a:r>
            <a:endParaRPr kumimoji="1" lang="ja-JP" altLang="en-US" sz="48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195754"/>
            <a:ext cx="4613764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4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人</a:t>
            </a:r>
            <a:endParaRPr kumimoji="1" lang="ja-JP" altLang="en-US" sz="34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470403" y="1195754"/>
            <a:ext cx="4613764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4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大</a:t>
            </a:r>
            <a:endParaRPr kumimoji="1" lang="ja-JP" altLang="en-US" sz="34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195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61826" y="196948"/>
            <a:ext cx="86789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１画つけくわえてほかのかん字を</a:t>
            </a:r>
            <a:endParaRPr kumimoji="1" lang="en-US" altLang="ja-JP" sz="4800" dirty="0" smtClean="0"/>
          </a:p>
          <a:p>
            <a:r>
              <a:rPr kumimoji="1" lang="ja-JP" altLang="en-US" sz="4800" dirty="0" smtClean="0"/>
              <a:t>つくりましょう。</a:t>
            </a:r>
            <a:endParaRPr kumimoji="1" lang="ja-JP" altLang="en-US" sz="48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1195754"/>
            <a:ext cx="4613764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4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白</a:t>
            </a:r>
            <a:endParaRPr kumimoji="1" lang="ja-JP" altLang="en-US" sz="34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470403" y="1195754"/>
            <a:ext cx="4613764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44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百</a:t>
            </a:r>
            <a:endParaRPr kumimoji="1" lang="ja-JP" altLang="en-US" sz="344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1005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10154" y="410081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口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1826" y="196948"/>
            <a:ext cx="8597225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/>
              <a:t>２画つけくわえてほかのかん字を</a:t>
            </a:r>
            <a:endParaRPr kumimoji="1" lang="en-US" altLang="ja-JP" sz="4400" dirty="0" smtClean="0"/>
          </a:p>
          <a:p>
            <a:r>
              <a:rPr kumimoji="1" lang="ja-JP" altLang="en-US" sz="4400" dirty="0" smtClean="0"/>
              <a:t>つくりましょう。ノートに書きましょう。</a:t>
            </a:r>
            <a:endParaRPr kumimoji="1" lang="en-US" altLang="ja-JP" sz="4400" dirty="0" smtClean="0"/>
          </a:p>
          <a:p>
            <a:r>
              <a:rPr kumimoji="1" lang="ja-JP" altLang="en-US" sz="4400" dirty="0" smtClean="0"/>
              <a:t>（６こ）</a:t>
            </a:r>
            <a:endParaRPr kumimoji="1" lang="ja-JP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0778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24222" y="-295421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白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438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110154" y="196948"/>
            <a:ext cx="5480988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一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33377" y="196948"/>
            <a:ext cx="63722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どちらから書きますか？</a:t>
            </a:r>
            <a:endParaRPr kumimoji="1" lang="ja-JP" altLang="en-US" sz="48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043693" y="3094893"/>
            <a:ext cx="14638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 smtClean="0"/>
              <a:t>あ→</a:t>
            </a:r>
            <a:endParaRPr kumimoji="1" lang="ja-JP" altLang="en-US" sz="5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091984" y="2913076"/>
            <a:ext cx="1503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 smtClean="0"/>
              <a:t>←い</a:t>
            </a:r>
            <a:endParaRPr kumimoji="1" lang="ja-JP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74474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24222" y="-295421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田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518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24222" y="-295421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目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500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24222" y="-295421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四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8971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011680" y="-295421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石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768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011680" y="-295421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右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41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110154" y="196948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二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" name="下矢印 6"/>
          <p:cNvSpPr/>
          <p:nvPr/>
        </p:nvSpPr>
        <p:spPr>
          <a:xfrm rot="15841478">
            <a:off x="4520077" y="829754"/>
            <a:ext cx="580572" cy="325081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下矢印 7"/>
          <p:cNvSpPr/>
          <p:nvPr/>
        </p:nvSpPr>
        <p:spPr>
          <a:xfrm rot="15841478">
            <a:off x="4570781" y="2750483"/>
            <a:ext cx="580572" cy="398312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77845" y="84283"/>
            <a:ext cx="8666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書きじゅんは？空書きしましょう。</a:t>
            </a:r>
            <a:endParaRPr kumimoji="1" lang="ja-JP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699465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110154" y="196948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三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" name="下矢印 6"/>
          <p:cNvSpPr/>
          <p:nvPr/>
        </p:nvSpPr>
        <p:spPr>
          <a:xfrm rot="15841478">
            <a:off x="4570781" y="553657"/>
            <a:ext cx="580572" cy="325081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下矢印 7"/>
          <p:cNvSpPr/>
          <p:nvPr/>
        </p:nvSpPr>
        <p:spPr>
          <a:xfrm rot="15841478">
            <a:off x="4570781" y="2238151"/>
            <a:ext cx="580572" cy="302160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下矢印 8"/>
          <p:cNvSpPr/>
          <p:nvPr/>
        </p:nvSpPr>
        <p:spPr>
          <a:xfrm rot="15841478">
            <a:off x="4638082" y="2947340"/>
            <a:ext cx="580572" cy="423001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77845" y="84283"/>
            <a:ext cx="8666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書きじゅんは？空書きしましょう。</a:t>
            </a:r>
            <a:endParaRPr kumimoji="1" lang="ja-JP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543447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110154" y="196948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手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" name="下矢印 6"/>
          <p:cNvSpPr/>
          <p:nvPr/>
        </p:nvSpPr>
        <p:spPr>
          <a:xfrm rot="4125094">
            <a:off x="4353589" y="768920"/>
            <a:ext cx="580572" cy="258971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下矢印 7"/>
          <p:cNvSpPr/>
          <p:nvPr/>
        </p:nvSpPr>
        <p:spPr>
          <a:xfrm rot="15605871">
            <a:off x="4638082" y="1344577"/>
            <a:ext cx="580572" cy="326288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下矢印 8"/>
          <p:cNvSpPr/>
          <p:nvPr/>
        </p:nvSpPr>
        <p:spPr>
          <a:xfrm rot="15702897">
            <a:off x="4639111" y="1700831"/>
            <a:ext cx="580572" cy="423001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"/>
          <p:cNvGrpSpPr/>
          <p:nvPr/>
        </p:nvGrpSpPr>
        <p:grpSpPr>
          <a:xfrm>
            <a:off x="4128795" y="2300267"/>
            <a:ext cx="1227108" cy="3354946"/>
            <a:chOff x="6998209" y="1345332"/>
            <a:chExt cx="1227108" cy="3052975"/>
          </a:xfrm>
        </p:grpSpPr>
        <p:sp>
          <p:nvSpPr>
            <p:cNvPr id="2" name="アーチ 1"/>
            <p:cNvSpPr/>
            <p:nvPr/>
          </p:nvSpPr>
          <p:spPr>
            <a:xfrm rot="5400000">
              <a:off x="6226717" y="2116824"/>
              <a:ext cx="2770091" cy="1227108"/>
            </a:xfrm>
            <a:prstGeom prst="blockArc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" name="二等辺三角形 2"/>
            <p:cNvSpPr/>
            <p:nvPr/>
          </p:nvSpPr>
          <p:spPr>
            <a:xfrm rot="12320502">
              <a:off x="7361811" y="3832542"/>
              <a:ext cx="583522" cy="565765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テキスト ボックス 10"/>
          <p:cNvSpPr txBox="1"/>
          <p:nvPr/>
        </p:nvSpPr>
        <p:spPr>
          <a:xfrm>
            <a:off x="477845" y="84283"/>
            <a:ext cx="8666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書きじゅんは？空書きしましょう。</a:t>
            </a:r>
            <a:endParaRPr kumimoji="1" lang="ja-JP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086096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110154" y="196948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王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" name="下矢印 6"/>
          <p:cNvSpPr/>
          <p:nvPr/>
        </p:nvSpPr>
        <p:spPr>
          <a:xfrm rot="15841478">
            <a:off x="4570781" y="553657"/>
            <a:ext cx="580572" cy="325081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下矢印 7"/>
          <p:cNvSpPr/>
          <p:nvPr/>
        </p:nvSpPr>
        <p:spPr>
          <a:xfrm rot="15841478">
            <a:off x="4570781" y="2238151"/>
            <a:ext cx="580572" cy="302160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下矢印 8"/>
          <p:cNvSpPr/>
          <p:nvPr/>
        </p:nvSpPr>
        <p:spPr>
          <a:xfrm rot="15841478">
            <a:off x="4638082" y="2947340"/>
            <a:ext cx="580572" cy="423001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下矢印 9"/>
          <p:cNvSpPr/>
          <p:nvPr/>
        </p:nvSpPr>
        <p:spPr>
          <a:xfrm>
            <a:off x="4570780" y="2026087"/>
            <a:ext cx="580572" cy="325081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77845" y="84283"/>
            <a:ext cx="86661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書きじゅんは？空書きしましょう。</a:t>
            </a:r>
            <a:endParaRPr kumimoji="1" lang="ja-JP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25502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10154" y="196948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十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043693" y="3094893"/>
            <a:ext cx="1503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 smtClean="0"/>
              <a:t>あ→</a:t>
            </a:r>
            <a:endParaRPr kumimoji="1" lang="ja-JP" altLang="en-US" sz="5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074498" y="1184256"/>
            <a:ext cx="83869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 smtClean="0"/>
              <a:t>い</a:t>
            </a:r>
            <a:endParaRPr kumimoji="1" lang="en-US" altLang="ja-JP" sz="5400" dirty="0" smtClean="0"/>
          </a:p>
          <a:p>
            <a:r>
              <a:rPr lang="ja-JP" altLang="en-US" sz="5400" dirty="0" smtClean="0"/>
              <a:t>↓</a:t>
            </a:r>
            <a:endParaRPr kumimoji="1" lang="ja-JP" altLang="en-US" sz="5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95662" y="52750"/>
            <a:ext cx="58352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どこから書きますか？</a:t>
            </a:r>
            <a:endParaRPr kumimoji="1" lang="ja-JP" altLang="en-US" sz="4800" dirty="0"/>
          </a:p>
        </p:txBody>
      </p:sp>
      <p:sp>
        <p:nvSpPr>
          <p:cNvPr id="6" name="下矢印 5"/>
          <p:cNvSpPr/>
          <p:nvPr/>
        </p:nvSpPr>
        <p:spPr>
          <a:xfrm rot="15841478">
            <a:off x="4570780" y="1295640"/>
            <a:ext cx="580572" cy="431220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下矢印 6"/>
          <p:cNvSpPr/>
          <p:nvPr/>
        </p:nvSpPr>
        <p:spPr>
          <a:xfrm>
            <a:off x="4493926" y="1717984"/>
            <a:ext cx="580572" cy="409264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929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10154" y="196948"/>
            <a:ext cx="5501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1300" b="1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土</a:t>
            </a:r>
            <a:endParaRPr kumimoji="1" lang="ja-JP" altLang="en-US" sz="41300" b="1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795662" y="3055616"/>
            <a:ext cx="1503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 smtClean="0"/>
              <a:t>あ→</a:t>
            </a:r>
            <a:endParaRPr kumimoji="1" lang="ja-JP" altLang="en-US" sz="5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031179" y="1352256"/>
            <a:ext cx="15039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 smtClean="0"/>
              <a:t>←</a:t>
            </a:r>
            <a:r>
              <a:rPr kumimoji="1" lang="ja-JP" altLang="en-US" sz="5400" dirty="0" err="1" smtClean="0"/>
              <a:t>い</a:t>
            </a:r>
            <a:endParaRPr kumimoji="1" lang="en-US" altLang="ja-JP" sz="5400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95662" y="52750"/>
            <a:ext cx="58352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どこから書きますか？</a:t>
            </a:r>
            <a:endParaRPr kumimoji="1" lang="ja-JP" altLang="en-US" sz="4800" dirty="0"/>
          </a:p>
        </p:txBody>
      </p:sp>
      <p:sp>
        <p:nvSpPr>
          <p:cNvPr id="8" name="下矢印 7"/>
          <p:cNvSpPr/>
          <p:nvPr/>
        </p:nvSpPr>
        <p:spPr>
          <a:xfrm rot="15555039">
            <a:off x="4570782" y="1851910"/>
            <a:ext cx="580572" cy="313799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下矢印 8"/>
          <p:cNvSpPr/>
          <p:nvPr/>
        </p:nvSpPr>
        <p:spPr>
          <a:xfrm>
            <a:off x="4625212" y="1891874"/>
            <a:ext cx="580572" cy="325081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下矢印 9"/>
          <p:cNvSpPr/>
          <p:nvPr/>
        </p:nvSpPr>
        <p:spPr>
          <a:xfrm rot="15936313">
            <a:off x="4740893" y="3107287"/>
            <a:ext cx="580572" cy="388270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2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</TotalTime>
  <Words>296</Words>
  <Application>Microsoft Office PowerPoint</Application>
  <PresentationFormat>画面に合わせる (4:3)</PresentationFormat>
  <Paragraphs>116</Paragraphs>
  <Slides>34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40" baseType="lpstr">
      <vt:lpstr>HGP教科書体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村野 聡</dc:creator>
  <cp:lastModifiedBy>murano3104</cp:lastModifiedBy>
  <cp:revision>17</cp:revision>
  <dcterms:created xsi:type="dcterms:W3CDTF">2019-04-07T03:01:28Z</dcterms:created>
  <dcterms:modified xsi:type="dcterms:W3CDTF">2020-01-14T09:19:37Z</dcterms:modified>
</cp:coreProperties>
</file>