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71" r:id="rId6"/>
    <p:sldId id="267" r:id="rId7"/>
    <p:sldId id="272" r:id="rId8"/>
    <p:sldId id="273" r:id="rId9"/>
    <p:sldId id="274" r:id="rId10"/>
    <p:sldId id="275" r:id="rId11"/>
    <p:sldId id="257" r:id="rId12"/>
    <p:sldId id="277" r:id="rId13"/>
    <p:sldId id="282" r:id="rId14"/>
    <p:sldId id="276" r:id="rId15"/>
    <p:sldId id="283" r:id="rId16"/>
    <p:sldId id="278" r:id="rId17"/>
    <p:sldId id="284" r:id="rId18"/>
    <p:sldId id="279" r:id="rId19"/>
    <p:sldId id="285" r:id="rId20"/>
    <p:sldId id="280" r:id="rId21"/>
    <p:sldId id="286" r:id="rId22"/>
    <p:sldId id="281" r:id="rId23"/>
    <p:sldId id="287" r:id="rId24"/>
    <p:sldId id="258" r:id="rId25"/>
    <p:sldId id="295" r:id="rId26"/>
    <p:sldId id="288" r:id="rId27"/>
    <p:sldId id="296" r:id="rId28"/>
    <p:sldId id="289" r:id="rId29"/>
    <p:sldId id="306" r:id="rId30"/>
    <p:sldId id="290" r:id="rId31"/>
    <p:sldId id="298" r:id="rId32"/>
    <p:sldId id="297" r:id="rId33"/>
    <p:sldId id="300" r:id="rId34"/>
    <p:sldId id="299" r:id="rId35"/>
    <p:sldId id="301" r:id="rId36"/>
    <p:sldId id="302" r:id="rId37"/>
    <p:sldId id="303" r:id="rId38"/>
    <p:sldId id="304" r:id="rId39"/>
    <p:sldId id="305" r:id="rId40"/>
    <p:sldId id="307" r:id="rId41"/>
    <p:sldId id="312" r:id="rId42"/>
    <p:sldId id="315" r:id="rId43"/>
    <p:sldId id="317" r:id="rId44"/>
    <p:sldId id="316" r:id="rId45"/>
    <p:sldId id="313" r:id="rId46"/>
    <p:sldId id="322" r:id="rId47"/>
    <p:sldId id="323" r:id="rId48"/>
    <p:sldId id="320" r:id="rId49"/>
    <p:sldId id="324" r:id="rId50"/>
    <p:sldId id="321" r:id="rId5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075FBC-1EEB-4FF2-A32A-F4D42EC2C0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C88F84E-062B-460B-B314-A8141DC90D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146491-5E43-4104-8804-08004A7C5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98AF-855A-41D0-A50F-B127044BF8FA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9D23FB-F03D-4584-ABDB-4B0D449EC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667A71-C0F9-4830-B945-54A20B1F0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87E-4FF6-4627-A0B2-5C90C45631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23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1D69E7-840E-4813-A539-AB0DC9600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7CB9EC5-D5D1-4B17-BCB3-F3D4E3235C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1B3CC7-7AA1-444B-A9FA-B208819E0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98AF-855A-41D0-A50F-B127044BF8FA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7A02F4-F4BD-498F-8000-EA95B67FB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DA47C4-63F4-4D3F-967B-C0C8D552C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87E-4FF6-4627-A0B2-5C90C45631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72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3EAEE31-D17E-41D1-B69C-0ACBA1F416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1C2F281-2F3F-481B-BA10-EB97006EA8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20724F-FE1F-4DD3-88FE-D74EF3D99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98AF-855A-41D0-A50F-B127044BF8FA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6871C1-E0AF-4D56-B8FE-660B68D8F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E4288E-2EFF-4B57-AAE2-047318D01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87E-4FF6-4627-A0B2-5C90C45631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92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55A3E3-FE63-4DAD-961C-206EB5D01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B42A6C-2E52-4905-9AC2-05B103812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60BF31-9A8D-4143-B192-EA064C1AA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98AF-855A-41D0-A50F-B127044BF8FA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D1393B-9A03-45EA-9C63-B1DFC30B8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681A08-B718-420D-9333-26551CC6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87E-4FF6-4627-A0B2-5C90C45631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279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6FFEA4-3C22-46E3-A510-23BDDD5D0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584158-1C7D-41A3-9A43-D341CBAAB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4CB902-B84E-4A5F-B66B-7A2A56FBD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98AF-855A-41D0-A50F-B127044BF8FA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003C3F-BED6-4B00-8109-564D8ADA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6B0637-F6C7-4A62-995A-6EDCD56C1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87E-4FF6-4627-A0B2-5C90C45631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48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3559EB-308D-4728-B9D4-D55F907C2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7DAFC4-3C54-4670-8711-F8FCEE9FEB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2F2FDF-5ADC-4649-A031-B118F4B9F5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5C98B08-7466-4FED-A3E6-08053C2A6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98AF-855A-41D0-A50F-B127044BF8FA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0C59344-295B-48C7-987B-CB5933B4D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60964C-91C6-4E43-BE00-90BBD9EB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87E-4FF6-4627-A0B2-5C90C45631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183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F7F84A-62EC-4258-81EE-9AA0C9FC5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08EAE9B-C313-4E2B-8889-486574A44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6F074BE-9C23-48F4-88B6-CBF3CED35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C06EDD3-2947-44F4-B5A8-2A615E671A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554D386-7F1C-4ED9-8F44-576D0E7D39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F24D66D-6535-4881-9393-242AD5996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98AF-855A-41D0-A50F-B127044BF8FA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8CC96D0-1A7A-4D50-AE96-DB6865721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4996684-C8C6-4466-A109-3D392E002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87E-4FF6-4627-A0B2-5C90C45631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113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F9D0D6-7C93-4505-85B5-7930C2943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D728002-9DFB-4D5A-8675-F8BDF50AF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98AF-855A-41D0-A50F-B127044BF8FA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C47773F-A07E-42AE-A0A4-81227B0CF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9F30271-3B7F-485F-A645-FBC6E5677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87E-4FF6-4627-A0B2-5C90C45631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064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A86CFF7-BE61-4922-8ED2-E683F485E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98AF-855A-41D0-A50F-B127044BF8FA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8A9926-AC72-4657-A26F-78357CAC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9A9315-5DA6-49CA-BB76-979FE13C8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87E-4FF6-4627-A0B2-5C90C45631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400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03EB5C-B3DD-4D93-A1ED-52E4D82A0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1E198F-E9B3-4A77-A7F2-FF28BC717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A5F84E1-B77B-4874-9953-875C1C7B2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7B30D67-8750-4650-9026-86F711C39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98AF-855A-41D0-A50F-B127044BF8FA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C7B0802-A32F-4D98-89B5-A00BA8DBF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4A37A8-637B-4C9A-8BAB-E92975A7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87E-4FF6-4627-A0B2-5C90C45631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538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6B58CE-4CE1-4B1D-B02D-348FA6123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B025A39-FF39-4972-A476-46DDFBEEB3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2C32C9D-D7C0-4A38-9F58-0C8E121698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D66F0D1-D4AF-4435-B967-37ACCB0A6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98AF-855A-41D0-A50F-B127044BF8FA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8779CB6-2023-4544-88A7-65BDBCCE3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C790E4-B4DF-4587-976A-C079E8E3F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A87E-4FF6-4627-A0B2-5C90C45631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0236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7DCAB5D-1506-46D5-9EB9-FBA6C9DFE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14E756-6689-4772-A857-C9FB2F66DA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4669C4-27BF-4B05-BACC-DB87042BB2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798AF-855A-41D0-A50F-B127044BF8FA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8CADB5-1A57-4651-A3CE-7CB87E372D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4D9294-0A35-4FC0-BB95-D66A77DC5D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7A87E-4FF6-4627-A0B2-5C90C45631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854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623656-682C-457C-8F33-A2DA2DE0718D}"/>
              </a:ext>
            </a:extLst>
          </p:cNvPr>
          <p:cNvSpPr txBox="1"/>
          <p:nvPr/>
        </p:nvSpPr>
        <p:spPr>
          <a:xfrm>
            <a:off x="540774" y="280527"/>
            <a:ext cx="710963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３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本の直線で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かこまれた形を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三角形と　いいます。</a:t>
            </a:r>
          </a:p>
        </p:txBody>
      </p:sp>
      <p:sp>
        <p:nvSpPr>
          <p:cNvPr id="6" name="二等辺三角形 5">
            <a:extLst>
              <a:ext uri="{FF2B5EF4-FFF2-40B4-BE49-F238E27FC236}">
                <a16:creationId xmlns:a16="http://schemas.microsoft.com/office/drawing/2014/main" id="{56A69256-9A11-4D9B-AFD9-3A7EAF65C2D2}"/>
              </a:ext>
            </a:extLst>
          </p:cNvPr>
          <p:cNvSpPr/>
          <p:nvPr/>
        </p:nvSpPr>
        <p:spPr>
          <a:xfrm>
            <a:off x="855406" y="4130884"/>
            <a:ext cx="2591882" cy="223438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二等辺三角形 6">
            <a:extLst>
              <a:ext uri="{FF2B5EF4-FFF2-40B4-BE49-F238E27FC236}">
                <a16:creationId xmlns:a16="http://schemas.microsoft.com/office/drawing/2014/main" id="{25C3D95D-8809-413E-92CF-CB05CC614622}"/>
              </a:ext>
            </a:extLst>
          </p:cNvPr>
          <p:cNvSpPr/>
          <p:nvPr/>
        </p:nvSpPr>
        <p:spPr>
          <a:xfrm>
            <a:off x="3873909" y="3216792"/>
            <a:ext cx="2591882" cy="3148473"/>
          </a:xfrm>
          <a:prstGeom prst="triangle">
            <a:avLst>
              <a:gd name="adj" fmla="val 496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二等辺三角形 7">
            <a:extLst>
              <a:ext uri="{FF2B5EF4-FFF2-40B4-BE49-F238E27FC236}">
                <a16:creationId xmlns:a16="http://schemas.microsoft.com/office/drawing/2014/main" id="{27D8086B-8FFB-456F-A2C1-81B69E28745A}"/>
              </a:ext>
            </a:extLst>
          </p:cNvPr>
          <p:cNvSpPr/>
          <p:nvPr/>
        </p:nvSpPr>
        <p:spPr>
          <a:xfrm rot="19638016">
            <a:off x="6095998" y="3189729"/>
            <a:ext cx="3742257" cy="2350984"/>
          </a:xfrm>
          <a:prstGeom prst="triangle">
            <a:avLst>
              <a:gd name="adj" fmla="val 378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882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623656-682C-457C-8F33-A2DA2DE0718D}"/>
              </a:ext>
            </a:extLst>
          </p:cNvPr>
          <p:cNvSpPr txBox="1"/>
          <p:nvPr/>
        </p:nvSpPr>
        <p:spPr>
          <a:xfrm>
            <a:off x="540774" y="280527"/>
            <a:ext cx="710963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４本の直線で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かこまれた形を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四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角形と　いいます。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E8D933DD-32FA-49F5-9572-F18CBE82F753}"/>
              </a:ext>
            </a:extLst>
          </p:cNvPr>
          <p:cNvCxnSpPr/>
          <p:nvPr/>
        </p:nvCxnSpPr>
        <p:spPr>
          <a:xfrm>
            <a:off x="629265" y="1828800"/>
            <a:ext cx="4237703" cy="0"/>
          </a:xfrm>
          <a:prstGeom prst="lin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F18A626-1210-49F6-AC03-C177734C9843}"/>
              </a:ext>
            </a:extLst>
          </p:cNvPr>
          <p:cNvCxnSpPr/>
          <p:nvPr/>
        </p:nvCxnSpPr>
        <p:spPr>
          <a:xfrm>
            <a:off x="629265" y="998282"/>
            <a:ext cx="4237703" cy="0"/>
          </a:xfrm>
          <a:prstGeom prst="lin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35C954B-42BB-4342-85BB-6143150BFB01}"/>
              </a:ext>
            </a:extLst>
          </p:cNvPr>
          <p:cNvSpPr/>
          <p:nvPr/>
        </p:nvSpPr>
        <p:spPr>
          <a:xfrm>
            <a:off x="629264" y="280527"/>
            <a:ext cx="4237703" cy="71775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A5C9ED9-3C99-42FA-953E-53D8164BC7F0}"/>
              </a:ext>
            </a:extLst>
          </p:cNvPr>
          <p:cNvSpPr/>
          <p:nvPr/>
        </p:nvSpPr>
        <p:spPr>
          <a:xfrm>
            <a:off x="629265" y="1111045"/>
            <a:ext cx="3421625" cy="71775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6DEECC24-BE04-489E-BE57-A70195778464}"/>
              </a:ext>
            </a:extLst>
          </p:cNvPr>
          <p:cNvGrpSpPr/>
          <p:nvPr/>
        </p:nvGrpSpPr>
        <p:grpSpPr>
          <a:xfrm>
            <a:off x="198182" y="3992150"/>
            <a:ext cx="3135568" cy="2261473"/>
            <a:chOff x="826831" y="3992151"/>
            <a:chExt cx="4620707" cy="2261473"/>
          </a:xfrm>
        </p:grpSpPr>
        <p:sp>
          <p:nvSpPr>
            <p:cNvPr id="12" name="フローチャート: 手操作入力 11">
              <a:extLst>
                <a:ext uri="{FF2B5EF4-FFF2-40B4-BE49-F238E27FC236}">
                  <a16:creationId xmlns:a16="http://schemas.microsoft.com/office/drawing/2014/main" id="{63103E46-DA62-475C-8ACB-A345ECA6535D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二等辺三角形 12">
              <a:extLst>
                <a:ext uri="{FF2B5EF4-FFF2-40B4-BE49-F238E27FC236}">
                  <a16:creationId xmlns:a16="http://schemas.microsoft.com/office/drawing/2014/main" id="{5D615EEA-5FB6-4936-90CB-8E2E04E99BB3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EC591231-9050-4D56-9BC5-D01C48AA4B69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6A39BD3-14ED-41BF-85DB-1F52EB124388}"/>
              </a:ext>
            </a:extLst>
          </p:cNvPr>
          <p:cNvSpPr/>
          <p:nvPr/>
        </p:nvSpPr>
        <p:spPr>
          <a:xfrm rot="20606695">
            <a:off x="8110679" y="3771592"/>
            <a:ext cx="2234381" cy="22343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2D3D33F-FC9F-477A-ABDF-140D401F875B}"/>
              </a:ext>
            </a:extLst>
          </p:cNvPr>
          <p:cNvSpPr/>
          <p:nvPr/>
        </p:nvSpPr>
        <p:spPr>
          <a:xfrm>
            <a:off x="3762375" y="4562475"/>
            <a:ext cx="3276600" cy="16911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863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DDEB4243-496A-4803-8BE8-D402E67522D2}"/>
              </a:ext>
            </a:extLst>
          </p:cNvPr>
          <p:cNvSpPr/>
          <p:nvPr/>
        </p:nvSpPr>
        <p:spPr>
          <a:xfrm>
            <a:off x="1771650" y="771525"/>
            <a:ext cx="8210550" cy="4629150"/>
          </a:xfrm>
          <a:prstGeom prst="triangle">
            <a:avLst>
              <a:gd name="adj" fmla="val 754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978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DDEB4243-496A-4803-8BE8-D402E67522D2}"/>
              </a:ext>
            </a:extLst>
          </p:cNvPr>
          <p:cNvSpPr/>
          <p:nvPr/>
        </p:nvSpPr>
        <p:spPr>
          <a:xfrm>
            <a:off x="1771650" y="771525"/>
            <a:ext cx="8210550" cy="4629150"/>
          </a:xfrm>
          <a:prstGeom prst="triangle">
            <a:avLst>
              <a:gd name="adj" fmla="val 754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D5409905-B41B-43F8-A114-D7A1B949C274}"/>
              </a:ext>
            </a:extLst>
          </p:cNvPr>
          <p:cNvCxnSpPr>
            <a:cxnSpLocks/>
            <a:stCxn id="2" idx="4"/>
            <a:endCxn id="2" idx="2"/>
          </p:cNvCxnSpPr>
          <p:nvPr/>
        </p:nvCxnSpPr>
        <p:spPr>
          <a:xfrm flipH="1">
            <a:off x="1771650" y="5400675"/>
            <a:ext cx="8210550" cy="0"/>
          </a:xfrm>
          <a:prstGeom prst="line">
            <a:avLst/>
          </a:prstGeom>
          <a:ln w="1174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2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DDEB4243-496A-4803-8BE8-D402E67522D2}"/>
              </a:ext>
            </a:extLst>
          </p:cNvPr>
          <p:cNvSpPr/>
          <p:nvPr/>
        </p:nvSpPr>
        <p:spPr>
          <a:xfrm>
            <a:off x="1771650" y="771525"/>
            <a:ext cx="8210550" cy="4629150"/>
          </a:xfrm>
          <a:prstGeom prst="triangle">
            <a:avLst>
              <a:gd name="adj" fmla="val 754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D5409905-B41B-43F8-A114-D7A1B949C274}"/>
              </a:ext>
            </a:extLst>
          </p:cNvPr>
          <p:cNvCxnSpPr>
            <a:cxnSpLocks/>
            <a:stCxn id="2" idx="4"/>
            <a:endCxn id="2" idx="2"/>
          </p:cNvCxnSpPr>
          <p:nvPr/>
        </p:nvCxnSpPr>
        <p:spPr>
          <a:xfrm flipH="1">
            <a:off x="1771650" y="5400675"/>
            <a:ext cx="8210550" cy="0"/>
          </a:xfrm>
          <a:prstGeom prst="line">
            <a:avLst/>
          </a:prstGeom>
          <a:ln w="1174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0EFE8D7-0A01-440E-9387-9408C2437D01}"/>
              </a:ext>
            </a:extLst>
          </p:cNvPr>
          <p:cNvSpPr txBox="1"/>
          <p:nvPr/>
        </p:nvSpPr>
        <p:spPr>
          <a:xfrm>
            <a:off x="5397254" y="5288915"/>
            <a:ext cx="1659429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辺</a:t>
            </a:r>
          </a:p>
        </p:txBody>
      </p:sp>
    </p:spTree>
    <p:extLst>
      <p:ext uri="{BB962C8B-B14F-4D97-AF65-F5344CB8AC3E}">
        <p14:creationId xmlns:p14="http://schemas.microsoft.com/office/powerpoint/2010/main" val="3575918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DDEB4243-496A-4803-8BE8-D402E67522D2}"/>
              </a:ext>
            </a:extLst>
          </p:cNvPr>
          <p:cNvSpPr/>
          <p:nvPr/>
        </p:nvSpPr>
        <p:spPr>
          <a:xfrm>
            <a:off x="1771650" y="771525"/>
            <a:ext cx="8210550" cy="4629150"/>
          </a:xfrm>
          <a:prstGeom prst="triangle">
            <a:avLst>
              <a:gd name="adj" fmla="val 754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D5409905-B41B-43F8-A114-D7A1B949C274}"/>
              </a:ext>
            </a:extLst>
          </p:cNvPr>
          <p:cNvCxnSpPr>
            <a:stCxn id="2" idx="0"/>
            <a:endCxn id="2" idx="2"/>
          </p:cNvCxnSpPr>
          <p:nvPr/>
        </p:nvCxnSpPr>
        <p:spPr>
          <a:xfrm flipH="1">
            <a:off x="1771650" y="771525"/>
            <a:ext cx="6191247" cy="4629150"/>
          </a:xfrm>
          <a:prstGeom prst="line">
            <a:avLst/>
          </a:prstGeom>
          <a:ln w="1174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4739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DDEB4243-496A-4803-8BE8-D402E67522D2}"/>
              </a:ext>
            </a:extLst>
          </p:cNvPr>
          <p:cNvSpPr/>
          <p:nvPr/>
        </p:nvSpPr>
        <p:spPr>
          <a:xfrm>
            <a:off x="1771650" y="771525"/>
            <a:ext cx="8210550" cy="4629150"/>
          </a:xfrm>
          <a:prstGeom prst="triangle">
            <a:avLst>
              <a:gd name="adj" fmla="val 754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D5409905-B41B-43F8-A114-D7A1B949C274}"/>
              </a:ext>
            </a:extLst>
          </p:cNvPr>
          <p:cNvCxnSpPr>
            <a:stCxn id="2" idx="0"/>
            <a:endCxn id="2" idx="2"/>
          </p:cNvCxnSpPr>
          <p:nvPr/>
        </p:nvCxnSpPr>
        <p:spPr>
          <a:xfrm flipH="1">
            <a:off x="1771650" y="771525"/>
            <a:ext cx="6191247" cy="4629150"/>
          </a:xfrm>
          <a:prstGeom prst="line">
            <a:avLst/>
          </a:prstGeom>
          <a:ln w="1174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0EFE8D7-0A01-440E-9387-9408C2437D01}"/>
              </a:ext>
            </a:extLst>
          </p:cNvPr>
          <p:cNvSpPr txBox="1"/>
          <p:nvPr/>
        </p:nvSpPr>
        <p:spPr>
          <a:xfrm>
            <a:off x="2542294" y="2078847"/>
            <a:ext cx="1659429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辺</a:t>
            </a:r>
          </a:p>
        </p:txBody>
      </p:sp>
    </p:spTree>
    <p:extLst>
      <p:ext uri="{BB962C8B-B14F-4D97-AF65-F5344CB8AC3E}">
        <p14:creationId xmlns:p14="http://schemas.microsoft.com/office/powerpoint/2010/main" val="3717158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DDEB4243-496A-4803-8BE8-D402E67522D2}"/>
              </a:ext>
            </a:extLst>
          </p:cNvPr>
          <p:cNvSpPr/>
          <p:nvPr/>
        </p:nvSpPr>
        <p:spPr>
          <a:xfrm>
            <a:off x="1771650" y="771525"/>
            <a:ext cx="8210550" cy="4629150"/>
          </a:xfrm>
          <a:prstGeom prst="triangle">
            <a:avLst>
              <a:gd name="adj" fmla="val 754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D5409905-B41B-43F8-A114-D7A1B949C274}"/>
              </a:ext>
            </a:extLst>
          </p:cNvPr>
          <p:cNvCxnSpPr>
            <a:cxnSpLocks/>
            <a:stCxn id="2" idx="4"/>
            <a:endCxn id="2" idx="0"/>
          </p:cNvCxnSpPr>
          <p:nvPr/>
        </p:nvCxnSpPr>
        <p:spPr>
          <a:xfrm flipH="1" flipV="1">
            <a:off x="7962897" y="771525"/>
            <a:ext cx="2019303" cy="4629150"/>
          </a:xfrm>
          <a:prstGeom prst="line">
            <a:avLst/>
          </a:prstGeom>
          <a:ln w="1174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2526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DDEB4243-496A-4803-8BE8-D402E67522D2}"/>
              </a:ext>
            </a:extLst>
          </p:cNvPr>
          <p:cNvSpPr/>
          <p:nvPr/>
        </p:nvSpPr>
        <p:spPr>
          <a:xfrm>
            <a:off x="1771650" y="771525"/>
            <a:ext cx="8210550" cy="4629150"/>
          </a:xfrm>
          <a:prstGeom prst="triangle">
            <a:avLst>
              <a:gd name="adj" fmla="val 754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D5409905-B41B-43F8-A114-D7A1B949C274}"/>
              </a:ext>
            </a:extLst>
          </p:cNvPr>
          <p:cNvCxnSpPr>
            <a:cxnSpLocks/>
            <a:stCxn id="2" idx="4"/>
            <a:endCxn id="2" idx="0"/>
          </p:cNvCxnSpPr>
          <p:nvPr/>
        </p:nvCxnSpPr>
        <p:spPr>
          <a:xfrm flipH="1" flipV="1">
            <a:off x="7962897" y="771525"/>
            <a:ext cx="2019303" cy="4629150"/>
          </a:xfrm>
          <a:prstGeom prst="line">
            <a:avLst/>
          </a:prstGeom>
          <a:ln w="1174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0EFE8D7-0A01-440E-9387-9408C2437D01}"/>
              </a:ext>
            </a:extLst>
          </p:cNvPr>
          <p:cNvSpPr txBox="1"/>
          <p:nvPr/>
        </p:nvSpPr>
        <p:spPr>
          <a:xfrm>
            <a:off x="9152485" y="1804035"/>
            <a:ext cx="1659429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辺</a:t>
            </a:r>
          </a:p>
        </p:txBody>
      </p:sp>
    </p:spTree>
    <p:extLst>
      <p:ext uri="{BB962C8B-B14F-4D97-AF65-F5344CB8AC3E}">
        <p14:creationId xmlns:p14="http://schemas.microsoft.com/office/powerpoint/2010/main" val="27377173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DDEB4243-496A-4803-8BE8-D402E67522D2}"/>
              </a:ext>
            </a:extLst>
          </p:cNvPr>
          <p:cNvSpPr/>
          <p:nvPr/>
        </p:nvSpPr>
        <p:spPr>
          <a:xfrm>
            <a:off x="1771650" y="771525"/>
            <a:ext cx="8210550" cy="4629150"/>
          </a:xfrm>
          <a:prstGeom prst="triangle">
            <a:avLst>
              <a:gd name="adj" fmla="val 754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5938736D-EF5E-4C58-A59E-6A5F1BE34DF9}"/>
              </a:ext>
            </a:extLst>
          </p:cNvPr>
          <p:cNvCxnSpPr>
            <a:cxnSpLocks/>
            <a:endCxn id="2" idx="0"/>
          </p:cNvCxnSpPr>
          <p:nvPr/>
        </p:nvCxnSpPr>
        <p:spPr>
          <a:xfrm>
            <a:off x="6421120" y="771525"/>
            <a:ext cx="1541777" cy="0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91355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DDEB4243-496A-4803-8BE8-D402E67522D2}"/>
              </a:ext>
            </a:extLst>
          </p:cNvPr>
          <p:cNvSpPr/>
          <p:nvPr/>
        </p:nvSpPr>
        <p:spPr>
          <a:xfrm>
            <a:off x="1771650" y="771525"/>
            <a:ext cx="8210550" cy="4629150"/>
          </a:xfrm>
          <a:prstGeom prst="triangle">
            <a:avLst>
              <a:gd name="adj" fmla="val 754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0EFE8D7-0A01-440E-9387-9408C2437D01}"/>
              </a:ext>
            </a:extLst>
          </p:cNvPr>
          <p:cNvSpPr txBox="1"/>
          <p:nvPr/>
        </p:nvSpPr>
        <p:spPr>
          <a:xfrm>
            <a:off x="463341" y="101600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ちょう点</a:t>
            </a: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5938736D-EF5E-4C58-A59E-6A5F1BE34DF9}"/>
              </a:ext>
            </a:extLst>
          </p:cNvPr>
          <p:cNvCxnSpPr>
            <a:cxnSpLocks/>
            <a:endCxn id="2" idx="0"/>
          </p:cNvCxnSpPr>
          <p:nvPr/>
        </p:nvCxnSpPr>
        <p:spPr>
          <a:xfrm>
            <a:off x="6421120" y="771525"/>
            <a:ext cx="1541777" cy="0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255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623656-682C-457C-8F33-A2DA2DE0718D}"/>
              </a:ext>
            </a:extLst>
          </p:cNvPr>
          <p:cNvSpPr txBox="1"/>
          <p:nvPr/>
        </p:nvSpPr>
        <p:spPr>
          <a:xfrm>
            <a:off x="540774" y="280527"/>
            <a:ext cx="710963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３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本の直線で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かこまれた形を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三角形と　いいます。</a:t>
            </a:r>
          </a:p>
        </p:txBody>
      </p:sp>
      <p:sp>
        <p:nvSpPr>
          <p:cNvPr id="6" name="二等辺三角形 5">
            <a:extLst>
              <a:ext uri="{FF2B5EF4-FFF2-40B4-BE49-F238E27FC236}">
                <a16:creationId xmlns:a16="http://schemas.microsoft.com/office/drawing/2014/main" id="{56A69256-9A11-4D9B-AFD9-3A7EAF65C2D2}"/>
              </a:ext>
            </a:extLst>
          </p:cNvPr>
          <p:cNvSpPr/>
          <p:nvPr/>
        </p:nvSpPr>
        <p:spPr>
          <a:xfrm>
            <a:off x="855406" y="4130884"/>
            <a:ext cx="2591882" cy="223438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二等辺三角形 6">
            <a:extLst>
              <a:ext uri="{FF2B5EF4-FFF2-40B4-BE49-F238E27FC236}">
                <a16:creationId xmlns:a16="http://schemas.microsoft.com/office/drawing/2014/main" id="{25C3D95D-8809-413E-92CF-CB05CC614622}"/>
              </a:ext>
            </a:extLst>
          </p:cNvPr>
          <p:cNvSpPr/>
          <p:nvPr/>
        </p:nvSpPr>
        <p:spPr>
          <a:xfrm>
            <a:off x="3873909" y="3216792"/>
            <a:ext cx="2591882" cy="3148473"/>
          </a:xfrm>
          <a:prstGeom prst="triangle">
            <a:avLst>
              <a:gd name="adj" fmla="val 496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二等辺三角形 7">
            <a:extLst>
              <a:ext uri="{FF2B5EF4-FFF2-40B4-BE49-F238E27FC236}">
                <a16:creationId xmlns:a16="http://schemas.microsoft.com/office/drawing/2014/main" id="{27D8086B-8FFB-456F-A2C1-81B69E28745A}"/>
              </a:ext>
            </a:extLst>
          </p:cNvPr>
          <p:cNvSpPr/>
          <p:nvPr/>
        </p:nvSpPr>
        <p:spPr>
          <a:xfrm rot="19638016">
            <a:off x="6095998" y="3189729"/>
            <a:ext cx="3742257" cy="2350984"/>
          </a:xfrm>
          <a:prstGeom prst="triangle">
            <a:avLst>
              <a:gd name="adj" fmla="val 378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3922CC2-BD0E-4480-8776-63730A820F3B}"/>
              </a:ext>
            </a:extLst>
          </p:cNvPr>
          <p:cNvSpPr/>
          <p:nvPr/>
        </p:nvSpPr>
        <p:spPr>
          <a:xfrm>
            <a:off x="540774" y="1986116"/>
            <a:ext cx="2231923" cy="71775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7715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DDEB4243-496A-4803-8BE8-D402E67522D2}"/>
              </a:ext>
            </a:extLst>
          </p:cNvPr>
          <p:cNvSpPr/>
          <p:nvPr/>
        </p:nvSpPr>
        <p:spPr>
          <a:xfrm>
            <a:off x="1771650" y="771525"/>
            <a:ext cx="8210550" cy="4629150"/>
          </a:xfrm>
          <a:prstGeom prst="triangle">
            <a:avLst>
              <a:gd name="adj" fmla="val 754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5938736D-EF5E-4C58-A59E-6A5F1BE34DF9}"/>
              </a:ext>
            </a:extLst>
          </p:cNvPr>
          <p:cNvCxnSpPr>
            <a:cxnSpLocks/>
            <a:endCxn id="2" idx="2"/>
          </p:cNvCxnSpPr>
          <p:nvPr/>
        </p:nvCxnSpPr>
        <p:spPr>
          <a:xfrm>
            <a:off x="1209040" y="3931920"/>
            <a:ext cx="562610" cy="1468755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0532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DDEB4243-496A-4803-8BE8-D402E67522D2}"/>
              </a:ext>
            </a:extLst>
          </p:cNvPr>
          <p:cNvSpPr/>
          <p:nvPr/>
        </p:nvSpPr>
        <p:spPr>
          <a:xfrm>
            <a:off x="1771650" y="771525"/>
            <a:ext cx="8210550" cy="4629150"/>
          </a:xfrm>
          <a:prstGeom prst="triangle">
            <a:avLst>
              <a:gd name="adj" fmla="val 754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0EFE8D7-0A01-440E-9387-9408C2437D01}"/>
              </a:ext>
            </a:extLst>
          </p:cNvPr>
          <p:cNvSpPr txBox="1"/>
          <p:nvPr/>
        </p:nvSpPr>
        <p:spPr>
          <a:xfrm>
            <a:off x="239821" y="2245360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ちょう点</a:t>
            </a: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5938736D-EF5E-4C58-A59E-6A5F1BE34DF9}"/>
              </a:ext>
            </a:extLst>
          </p:cNvPr>
          <p:cNvCxnSpPr>
            <a:cxnSpLocks/>
            <a:endCxn id="2" idx="2"/>
          </p:cNvCxnSpPr>
          <p:nvPr/>
        </p:nvCxnSpPr>
        <p:spPr>
          <a:xfrm>
            <a:off x="1209040" y="3931920"/>
            <a:ext cx="562610" cy="1468755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75845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DDEB4243-496A-4803-8BE8-D402E67522D2}"/>
              </a:ext>
            </a:extLst>
          </p:cNvPr>
          <p:cNvSpPr/>
          <p:nvPr/>
        </p:nvSpPr>
        <p:spPr>
          <a:xfrm>
            <a:off x="1771650" y="771525"/>
            <a:ext cx="8210550" cy="4629150"/>
          </a:xfrm>
          <a:prstGeom prst="triangle">
            <a:avLst>
              <a:gd name="adj" fmla="val 754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5938736D-EF5E-4C58-A59E-6A5F1BE34DF9}"/>
              </a:ext>
            </a:extLst>
          </p:cNvPr>
          <p:cNvCxnSpPr>
            <a:cxnSpLocks/>
          </p:cNvCxnSpPr>
          <p:nvPr/>
        </p:nvCxnSpPr>
        <p:spPr>
          <a:xfrm flipH="1">
            <a:off x="9982200" y="3952240"/>
            <a:ext cx="533400" cy="1448435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2199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二等辺三角形 1">
            <a:extLst>
              <a:ext uri="{FF2B5EF4-FFF2-40B4-BE49-F238E27FC236}">
                <a16:creationId xmlns:a16="http://schemas.microsoft.com/office/drawing/2014/main" id="{DDEB4243-496A-4803-8BE8-D402E67522D2}"/>
              </a:ext>
            </a:extLst>
          </p:cNvPr>
          <p:cNvSpPr/>
          <p:nvPr/>
        </p:nvSpPr>
        <p:spPr>
          <a:xfrm>
            <a:off x="1771650" y="771525"/>
            <a:ext cx="8210550" cy="4629150"/>
          </a:xfrm>
          <a:prstGeom prst="triangle">
            <a:avLst>
              <a:gd name="adj" fmla="val 754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0EFE8D7-0A01-440E-9387-9408C2437D01}"/>
              </a:ext>
            </a:extLst>
          </p:cNvPr>
          <p:cNvSpPr txBox="1"/>
          <p:nvPr/>
        </p:nvSpPr>
        <p:spPr>
          <a:xfrm>
            <a:off x="6010701" y="2155076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ちょう点</a:t>
            </a: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5938736D-EF5E-4C58-A59E-6A5F1BE34DF9}"/>
              </a:ext>
            </a:extLst>
          </p:cNvPr>
          <p:cNvCxnSpPr>
            <a:cxnSpLocks/>
          </p:cNvCxnSpPr>
          <p:nvPr/>
        </p:nvCxnSpPr>
        <p:spPr>
          <a:xfrm flipH="1">
            <a:off x="9982200" y="3952240"/>
            <a:ext cx="533400" cy="1448435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63340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C7299B-22F5-452D-B98B-72478E1B96CA}"/>
              </a:ext>
            </a:extLst>
          </p:cNvPr>
          <p:cNvGrpSpPr/>
          <p:nvPr/>
        </p:nvGrpSpPr>
        <p:grpSpPr>
          <a:xfrm>
            <a:off x="2982022" y="585325"/>
            <a:ext cx="6436298" cy="4546743"/>
            <a:chOff x="826831" y="3992151"/>
            <a:chExt cx="4620707" cy="2261473"/>
          </a:xfrm>
        </p:grpSpPr>
        <p:sp>
          <p:nvSpPr>
            <p:cNvPr id="3" name="フローチャート: 手操作入力 2">
              <a:extLst>
                <a:ext uri="{FF2B5EF4-FFF2-40B4-BE49-F238E27FC236}">
                  <a16:creationId xmlns:a16="http://schemas.microsoft.com/office/drawing/2014/main" id="{BCCD57C6-102F-48CC-8BC6-8535B872AB7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二等辺三角形 3">
              <a:extLst>
                <a:ext uri="{FF2B5EF4-FFF2-40B4-BE49-F238E27FC236}">
                  <a16:creationId xmlns:a16="http://schemas.microsoft.com/office/drawing/2014/main" id="{E81C9A9F-EA49-413A-B6EC-613DBACFB3C7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二等辺三角形 4">
              <a:extLst>
                <a:ext uri="{FF2B5EF4-FFF2-40B4-BE49-F238E27FC236}">
                  <a16:creationId xmlns:a16="http://schemas.microsoft.com/office/drawing/2014/main" id="{B83878A0-6CF8-46F6-89AC-303F454CA56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71AD8C9E-46A5-4EE3-99FB-56E3F7A76A30}"/>
              </a:ext>
            </a:extLst>
          </p:cNvPr>
          <p:cNvCxnSpPr>
            <a:cxnSpLocks/>
            <a:stCxn id="4" idx="4"/>
          </p:cNvCxnSpPr>
          <p:nvPr/>
        </p:nvCxnSpPr>
        <p:spPr>
          <a:xfrm flipH="1">
            <a:off x="2982022" y="5132066"/>
            <a:ext cx="6436298" cy="0"/>
          </a:xfrm>
          <a:prstGeom prst="line">
            <a:avLst/>
          </a:prstGeom>
          <a:ln w="1174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94125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C7299B-22F5-452D-B98B-72478E1B96CA}"/>
              </a:ext>
            </a:extLst>
          </p:cNvPr>
          <p:cNvGrpSpPr/>
          <p:nvPr/>
        </p:nvGrpSpPr>
        <p:grpSpPr>
          <a:xfrm>
            <a:off x="2982022" y="585325"/>
            <a:ext cx="6436298" cy="4546743"/>
            <a:chOff x="826831" y="3992151"/>
            <a:chExt cx="4620707" cy="2261473"/>
          </a:xfrm>
        </p:grpSpPr>
        <p:sp>
          <p:nvSpPr>
            <p:cNvPr id="3" name="フローチャート: 手操作入力 2">
              <a:extLst>
                <a:ext uri="{FF2B5EF4-FFF2-40B4-BE49-F238E27FC236}">
                  <a16:creationId xmlns:a16="http://schemas.microsoft.com/office/drawing/2014/main" id="{BCCD57C6-102F-48CC-8BC6-8535B872AB7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二等辺三角形 3">
              <a:extLst>
                <a:ext uri="{FF2B5EF4-FFF2-40B4-BE49-F238E27FC236}">
                  <a16:creationId xmlns:a16="http://schemas.microsoft.com/office/drawing/2014/main" id="{E81C9A9F-EA49-413A-B6EC-613DBACFB3C7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二等辺三角形 4">
              <a:extLst>
                <a:ext uri="{FF2B5EF4-FFF2-40B4-BE49-F238E27FC236}">
                  <a16:creationId xmlns:a16="http://schemas.microsoft.com/office/drawing/2014/main" id="{B83878A0-6CF8-46F6-89AC-303F454CA56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71AD8C9E-46A5-4EE3-99FB-56E3F7A76A30}"/>
              </a:ext>
            </a:extLst>
          </p:cNvPr>
          <p:cNvCxnSpPr>
            <a:cxnSpLocks/>
            <a:stCxn id="4" idx="4"/>
          </p:cNvCxnSpPr>
          <p:nvPr/>
        </p:nvCxnSpPr>
        <p:spPr>
          <a:xfrm flipH="1">
            <a:off x="2982022" y="5132066"/>
            <a:ext cx="6436298" cy="0"/>
          </a:xfrm>
          <a:prstGeom prst="line">
            <a:avLst/>
          </a:prstGeom>
          <a:ln w="1174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135A9DA-46A8-432C-A81D-00454E959324}"/>
              </a:ext>
            </a:extLst>
          </p:cNvPr>
          <p:cNvSpPr txBox="1"/>
          <p:nvPr/>
        </p:nvSpPr>
        <p:spPr>
          <a:xfrm>
            <a:off x="5370456" y="5132068"/>
            <a:ext cx="165942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辺</a:t>
            </a:r>
          </a:p>
        </p:txBody>
      </p:sp>
    </p:spTree>
    <p:extLst>
      <p:ext uri="{BB962C8B-B14F-4D97-AF65-F5344CB8AC3E}">
        <p14:creationId xmlns:p14="http://schemas.microsoft.com/office/powerpoint/2010/main" val="15982215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C7299B-22F5-452D-B98B-72478E1B96CA}"/>
              </a:ext>
            </a:extLst>
          </p:cNvPr>
          <p:cNvGrpSpPr/>
          <p:nvPr/>
        </p:nvGrpSpPr>
        <p:grpSpPr>
          <a:xfrm>
            <a:off x="3144582" y="1493520"/>
            <a:ext cx="6436298" cy="4546743"/>
            <a:chOff x="826831" y="3992151"/>
            <a:chExt cx="4620707" cy="2261473"/>
          </a:xfrm>
        </p:grpSpPr>
        <p:sp>
          <p:nvSpPr>
            <p:cNvPr id="3" name="フローチャート: 手操作入力 2">
              <a:extLst>
                <a:ext uri="{FF2B5EF4-FFF2-40B4-BE49-F238E27FC236}">
                  <a16:creationId xmlns:a16="http://schemas.microsoft.com/office/drawing/2014/main" id="{BCCD57C6-102F-48CC-8BC6-8535B872AB7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二等辺三角形 3">
              <a:extLst>
                <a:ext uri="{FF2B5EF4-FFF2-40B4-BE49-F238E27FC236}">
                  <a16:creationId xmlns:a16="http://schemas.microsoft.com/office/drawing/2014/main" id="{E81C9A9F-EA49-413A-B6EC-613DBACFB3C7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二等辺三角形 4">
              <a:extLst>
                <a:ext uri="{FF2B5EF4-FFF2-40B4-BE49-F238E27FC236}">
                  <a16:creationId xmlns:a16="http://schemas.microsoft.com/office/drawing/2014/main" id="{B83878A0-6CF8-46F6-89AC-303F454CA56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083AB42-DBA9-4EE8-A83D-696E5EFC3330}"/>
              </a:ext>
            </a:extLst>
          </p:cNvPr>
          <p:cNvCxnSpPr>
            <a:cxnSpLocks/>
            <a:stCxn id="5" idx="0"/>
            <a:endCxn id="5" idx="2"/>
          </p:cNvCxnSpPr>
          <p:nvPr/>
        </p:nvCxnSpPr>
        <p:spPr>
          <a:xfrm flipH="1">
            <a:off x="3144582" y="2410369"/>
            <a:ext cx="1475314" cy="3629894"/>
          </a:xfrm>
          <a:prstGeom prst="line">
            <a:avLst/>
          </a:prstGeom>
          <a:ln w="1174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3736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C7299B-22F5-452D-B98B-72478E1B96CA}"/>
              </a:ext>
            </a:extLst>
          </p:cNvPr>
          <p:cNvGrpSpPr/>
          <p:nvPr/>
        </p:nvGrpSpPr>
        <p:grpSpPr>
          <a:xfrm>
            <a:off x="3144582" y="1493520"/>
            <a:ext cx="6436298" cy="4546743"/>
            <a:chOff x="826831" y="3992151"/>
            <a:chExt cx="4620707" cy="2261473"/>
          </a:xfrm>
        </p:grpSpPr>
        <p:sp>
          <p:nvSpPr>
            <p:cNvPr id="3" name="フローチャート: 手操作入力 2">
              <a:extLst>
                <a:ext uri="{FF2B5EF4-FFF2-40B4-BE49-F238E27FC236}">
                  <a16:creationId xmlns:a16="http://schemas.microsoft.com/office/drawing/2014/main" id="{BCCD57C6-102F-48CC-8BC6-8535B872AB7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二等辺三角形 3">
              <a:extLst>
                <a:ext uri="{FF2B5EF4-FFF2-40B4-BE49-F238E27FC236}">
                  <a16:creationId xmlns:a16="http://schemas.microsoft.com/office/drawing/2014/main" id="{E81C9A9F-EA49-413A-B6EC-613DBACFB3C7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二等辺三角形 4">
              <a:extLst>
                <a:ext uri="{FF2B5EF4-FFF2-40B4-BE49-F238E27FC236}">
                  <a16:creationId xmlns:a16="http://schemas.microsoft.com/office/drawing/2014/main" id="{B83878A0-6CF8-46F6-89AC-303F454CA56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083AB42-DBA9-4EE8-A83D-696E5EFC3330}"/>
              </a:ext>
            </a:extLst>
          </p:cNvPr>
          <p:cNvCxnSpPr>
            <a:cxnSpLocks/>
            <a:stCxn id="5" idx="0"/>
            <a:endCxn id="5" idx="2"/>
          </p:cNvCxnSpPr>
          <p:nvPr/>
        </p:nvCxnSpPr>
        <p:spPr>
          <a:xfrm flipH="1">
            <a:off x="3144582" y="2410369"/>
            <a:ext cx="1475314" cy="3629894"/>
          </a:xfrm>
          <a:prstGeom prst="line">
            <a:avLst/>
          </a:prstGeom>
          <a:ln w="1174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D813505-670E-4A0D-B0E3-06B66A358AD8}"/>
              </a:ext>
            </a:extLst>
          </p:cNvPr>
          <p:cNvSpPr txBox="1"/>
          <p:nvPr/>
        </p:nvSpPr>
        <p:spPr>
          <a:xfrm>
            <a:off x="1793895" y="3074527"/>
            <a:ext cx="165942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辺</a:t>
            </a:r>
          </a:p>
        </p:txBody>
      </p:sp>
    </p:spTree>
    <p:extLst>
      <p:ext uri="{BB962C8B-B14F-4D97-AF65-F5344CB8AC3E}">
        <p14:creationId xmlns:p14="http://schemas.microsoft.com/office/powerpoint/2010/main" val="42524797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C7299B-22F5-452D-B98B-72478E1B96CA}"/>
              </a:ext>
            </a:extLst>
          </p:cNvPr>
          <p:cNvGrpSpPr/>
          <p:nvPr/>
        </p:nvGrpSpPr>
        <p:grpSpPr>
          <a:xfrm>
            <a:off x="3144582" y="1493520"/>
            <a:ext cx="6436298" cy="4546743"/>
            <a:chOff x="826831" y="3992151"/>
            <a:chExt cx="4620707" cy="2261473"/>
          </a:xfrm>
        </p:grpSpPr>
        <p:sp>
          <p:nvSpPr>
            <p:cNvPr id="3" name="フローチャート: 手操作入力 2">
              <a:extLst>
                <a:ext uri="{FF2B5EF4-FFF2-40B4-BE49-F238E27FC236}">
                  <a16:creationId xmlns:a16="http://schemas.microsoft.com/office/drawing/2014/main" id="{BCCD57C6-102F-48CC-8BC6-8535B872AB7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二等辺三角形 3">
              <a:extLst>
                <a:ext uri="{FF2B5EF4-FFF2-40B4-BE49-F238E27FC236}">
                  <a16:creationId xmlns:a16="http://schemas.microsoft.com/office/drawing/2014/main" id="{E81C9A9F-EA49-413A-B6EC-613DBACFB3C7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二等辺三角形 4">
              <a:extLst>
                <a:ext uri="{FF2B5EF4-FFF2-40B4-BE49-F238E27FC236}">
                  <a16:creationId xmlns:a16="http://schemas.microsoft.com/office/drawing/2014/main" id="{B83878A0-6CF8-46F6-89AC-303F454CA56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C4D48B8C-B6D6-401B-AA3C-0B35A5BB4D14}"/>
              </a:ext>
            </a:extLst>
          </p:cNvPr>
          <p:cNvCxnSpPr>
            <a:cxnSpLocks/>
            <a:stCxn id="4" idx="0"/>
            <a:endCxn id="5" idx="0"/>
          </p:cNvCxnSpPr>
          <p:nvPr/>
        </p:nvCxnSpPr>
        <p:spPr>
          <a:xfrm flipH="1">
            <a:off x="4619896" y="1547987"/>
            <a:ext cx="3155836" cy="862382"/>
          </a:xfrm>
          <a:prstGeom prst="line">
            <a:avLst/>
          </a:prstGeom>
          <a:ln w="1174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2307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C7299B-22F5-452D-B98B-72478E1B96CA}"/>
              </a:ext>
            </a:extLst>
          </p:cNvPr>
          <p:cNvGrpSpPr/>
          <p:nvPr/>
        </p:nvGrpSpPr>
        <p:grpSpPr>
          <a:xfrm>
            <a:off x="3144582" y="1493520"/>
            <a:ext cx="6436298" cy="4546743"/>
            <a:chOff x="826831" y="3992151"/>
            <a:chExt cx="4620707" cy="2261473"/>
          </a:xfrm>
        </p:grpSpPr>
        <p:sp>
          <p:nvSpPr>
            <p:cNvPr id="3" name="フローチャート: 手操作入力 2">
              <a:extLst>
                <a:ext uri="{FF2B5EF4-FFF2-40B4-BE49-F238E27FC236}">
                  <a16:creationId xmlns:a16="http://schemas.microsoft.com/office/drawing/2014/main" id="{BCCD57C6-102F-48CC-8BC6-8535B872AB7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二等辺三角形 3">
              <a:extLst>
                <a:ext uri="{FF2B5EF4-FFF2-40B4-BE49-F238E27FC236}">
                  <a16:creationId xmlns:a16="http://schemas.microsoft.com/office/drawing/2014/main" id="{E81C9A9F-EA49-413A-B6EC-613DBACFB3C7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二等辺三角形 4">
              <a:extLst>
                <a:ext uri="{FF2B5EF4-FFF2-40B4-BE49-F238E27FC236}">
                  <a16:creationId xmlns:a16="http://schemas.microsoft.com/office/drawing/2014/main" id="{B83878A0-6CF8-46F6-89AC-303F454CA56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C4D48B8C-B6D6-401B-AA3C-0B35A5BB4D14}"/>
              </a:ext>
            </a:extLst>
          </p:cNvPr>
          <p:cNvCxnSpPr>
            <a:cxnSpLocks/>
            <a:stCxn id="4" idx="0"/>
            <a:endCxn id="5" idx="0"/>
          </p:cNvCxnSpPr>
          <p:nvPr/>
        </p:nvCxnSpPr>
        <p:spPr>
          <a:xfrm flipH="1">
            <a:off x="4619896" y="1547987"/>
            <a:ext cx="3155836" cy="862382"/>
          </a:xfrm>
          <a:prstGeom prst="line">
            <a:avLst/>
          </a:prstGeom>
          <a:ln w="1174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5FDE93-BC9E-485C-9212-AD80C1C77966}"/>
              </a:ext>
            </a:extLst>
          </p:cNvPr>
          <p:cNvSpPr txBox="1"/>
          <p:nvPr/>
        </p:nvSpPr>
        <p:spPr>
          <a:xfrm>
            <a:off x="4929894" y="158539"/>
            <a:ext cx="165942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辺</a:t>
            </a:r>
          </a:p>
        </p:txBody>
      </p:sp>
    </p:spTree>
    <p:extLst>
      <p:ext uri="{BB962C8B-B14F-4D97-AF65-F5344CB8AC3E}">
        <p14:creationId xmlns:p14="http://schemas.microsoft.com/office/powerpoint/2010/main" val="2290135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623656-682C-457C-8F33-A2DA2DE0718D}"/>
              </a:ext>
            </a:extLst>
          </p:cNvPr>
          <p:cNvSpPr txBox="1"/>
          <p:nvPr/>
        </p:nvSpPr>
        <p:spPr>
          <a:xfrm>
            <a:off x="540774" y="280527"/>
            <a:ext cx="710963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３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本の直線で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かこまれた形を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三角形と　いいます。</a:t>
            </a:r>
          </a:p>
        </p:txBody>
      </p:sp>
      <p:sp>
        <p:nvSpPr>
          <p:cNvPr id="6" name="二等辺三角形 5">
            <a:extLst>
              <a:ext uri="{FF2B5EF4-FFF2-40B4-BE49-F238E27FC236}">
                <a16:creationId xmlns:a16="http://schemas.microsoft.com/office/drawing/2014/main" id="{56A69256-9A11-4D9B-AFD9-3A7EAF65C2D2}"/>
              </a:ext>
            </a:extLst>
          </p:cNvPr>
          <p:cNvSpPr/>
          <p:nvPr/>
        </p:nvSpPr>
        <p:spPr>
          <a:xfrm>
            <a:off x="855406" y="4130884"/>
            <a:ext cx="2591882" cy="223438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二等辺三角形 6">
            <a:extLst>
              <a:ext uri="{FF2B5EF4-FFF2-40B4-BE49-F238E27FC236}">
                <a16:creationId xmlns:a16="http://schemas.microsoft.com/office/drawing/2014/main" id="{25C3D95D-8809-413E-92CF-CB05CC614622}"/>
              </a:ext>
            </a:extLst>
          </p:cNvPr>
          <p:cNvSpPr/>
          <p:nvPr/>
        </p:nvSpPr>
        <p:spPr>
          <a:xfrm>
            <a:off x="3873909" y="3216792"/>
            <a:ext cx="2591882" cy="3148473"/>
          </a:xfrm>
          <a:prstGeom prst="triangle">
            <a:avLst>
              <a:gd name="adj" fmla="val 496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二等辺三角形 7">
            <a:extLst>
              <a:ext uri="{FF2B5EF4-FFF2-40B4-BE49-F238E27FC236}">
                <a16:creationId xmlns:a16="http://schemas.microsoft.com/office/drawing/2014/main" id="{27D8086B-8FFB-456F-A2C1-81B69E28745A}"/>
              </a:ext>
            </a:extLst>
          </p:cNvPr>
          <p:cNvSpPr/>
          <p:nvPr/>
        </p:nvSpPr>
        <p:spPr>
          <a:xfrm rot="19638016">
            <a:off x="6095998" y="3189729"/>
            <a:ext cx="3742257" cy="2350984"/>
          </a:xfrm>
          <a:prstGeom prst="triangle">
            <a:avLst>
              <a:gd name="adj" fmla="val 378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3922CC2-BD0E-4480-8776-63730A820F3B}"/>
              </a:ext>
            </a:extLst>
          </p:cNvPr>
          <p:cNvSpPr/>
          <p:nvPr/>
        </p:nvSpPr>
        <p:spPr>
          <a:xfrm>
            <a:off x="540774" y="280527"/>
            <a:ext cx="757084" cy="71775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C01746B1-C41D-429F-A322-AAC0FD6083C7}"/>
              </a:ext>
            </a:extLst>
          </p:cNvPr>
          <p:cNvCxnSpPr/>
          <p:nvPr/>
        </p:nvCxnSpPr>
        <p:spPr>
          <a:xfrm>
            <a:off x="629265" y="1828800"/>
            <a:ext cx="4237703" cy="0"/>
          </a:xfrm>
          <a:prstGeom prst="lin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DB1E65BF-98B3-45D2-9E22-5AA171AD1BC2}"/>
              </a:ext>
            </a:extLst>
          </p:cNvPr>
          <p:cNvCxnSpPr/>
          <p:nvPr/>
        </p:nvCxnSpPr>
        <p:spPr>
          <a:xfrm>
            <a:off x="629265" y="998282"/>
            <a:ext cx="4237703" cy="0"/>
          </a:xfrm>
          <a:prstGeom prst="lin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20990981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C7299B-22F5-452D-B98B-72478E1B96CA}"/>
              </a:ext>
            </a:extLst>
          </p:cNvPr>
          <p:cNvGrpSpPr/>
          <p:nvPr/>
        </p:nvGrpSpPr>
        <p:grpSpPr>
          <a:xfrm>
            <a:off x="3144582" y="1493520"/>
            <a:ext cx="6436298" cy="4546743"/>
            <a:chOff x="826831" y="3992151"/>
            <a:chExt cx="4620707" cy="2261473"/>
          </a:xfrm>
        </p:grpSpPr>
        <p:sp>
          <p:nvSpPr>
            <p:cNvPr id="3" name="フローチャート: 手操作入力 2">
              <a:extLst>
                <a:ext uri="{FF2B5EF4-FFF2-40B4-BE49-F238E27FC236}">
                  <a16:creationId xmlns:a16="http://schemas.microsoft.com/office/drawing/2014/main" id="{BCCD57C6-102F-48CC-8BC6-8535B872AB7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二等辺三角形 3">
              <a:extLst>
                <a:ext uri="{FF2B5EF4-FFF2-40B4-BE49-F238E27FC236}">
                  <a16:creationId xmlns:a16="http://schemas.microsoft.com/office/drawing/2014/main" id="{E81C9A9F-EA49-413A-B6EC-613DBACFB3C7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二等辺三角形 4">
              <a:extLst>
                <a:ext uri="{FF2B5EF4-FFF2-40B4-BE49-F238E27FC236}">
                  <a16:creationId xmlns:a16="http://schemas.microsoft.com/office/drawing/2014/main" id="{B83878A0-6CF8-46F6-89AC-303F454CA56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DEE049E3-B332-4058-A59E-245A8D41698B}"/>
              </a:ext>
            </a:extLst>
          </p:cNvPr>
          <p:cNvCxnSpPr>
            <a:cxnSpLocks/>
            <a:endCxn id="4" idx="4"/>
          </p:cNvCxnSpPr>
          <p:nvPr/>
        </p:nvCxnSpPr>
        <p:spPr>
          <a:xfrm>
            <a:off x="7764279" y="1493520"/>
            <a:ext cx="1816601" cy="4546741"/>
          </a:xfrm>
          <a:prstGeom prst="line">
            <a:avLst/>
          </a:prstGeom>
          <a:ln w="1174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63197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C7299B-22F5-452D-B98B-72478E1B96CA}"/>
              </a:ext>
            </a:extLst>
          </p:cNvPr>
          <p:cNvGrpSpPr/>
          <p:nvPr/>
        </p:nvGrpSpPr>
        <p:grpSpPr>
          <a:xfrm>
            <a:off x="3144582" y="1493520"/>
            <a:ext cx="6436298" cy="4546743"/>
            <a:chOff x="826831" y="3992151"/>
            <a:chExt cx="4620707" cy="2261473"/>
          </a:xfrm>
        </p:grpSpPr>
        <p:sp>
          <p:nvSpPr>
            <p:cNvPr id="3" name="フローチャート: 手操作入力 2">
              <a:extLst>
                <a:ext uri="{FF2B5EF4-FFF2-40B4-BE49-F238E27FC236}">
                  <a16:creationId xmlns:a16="http://schemas.microsoft.com/office/drawing/2014/main" id="{BCCD57C6-102F-48CC-8BC6-8535B872AB7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二等辺三角形 3">
              <a:extLst>
                <a:ext uri="{FF2B5EF4-FFF2-40B4-BE49-F238E27FC236}">
                  <a16:creationId xmlns:a16="http://schemas.microsoft.com/office/drawing/2014/main" id="{E81C9A9F-EA49-413A-B6EC-613DBACFB3C7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二等辺三角形 4">
              <a:extLst>
                <a:ext uri="{FF2B5EF4-FFF2-40B4-BE49-F238E27FC236}">
                  <a16:creationId xmlns:a16="http://schemas.microsoft.com/office/drawing/2014/main" id="{B83878A0-6CF8-46F6-89AC-303F454CA56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DEE049E3-B332-4058-A59E-245A8D41698B}"/>
              </a:ext>
            </a:extLst>
          </p:cNvPr>
          <p:cNvCxnSpPr>
            <a:cxnSpLocks/>
            <a:endCxn id="4" idx="4"/>
          </p:cNvCxnSpPr>
          <p:nvPr/>
        </p:nvCxnSpPr>
        <p:spPr>
          <a:xfrm>
            <a:off x="7764279" y="1493520"/>
            <a:ext cx="1816601" cy="4546741"/>
          </a:xfrm>
          <a:prstGeom prst="line">
            <a:avLst/>
          </a:prstGeom>
          <a:ln w="1174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FDA37F1-BD31-41A9-81A6-C592C76DB165}"/>
              </a:ext>
            </a:extLst>
          </p:cNvPr>
          <p:cNvSpPr txBox="1"/>
          <p:nvPr/>
        </p:nvSpPr>
        <p:spPr>
          <a:xfrm>
            <a:off x="9580880" y="1932076"/>
            <a:ext cx="165942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辺</a:t>
            </a:r>
          </a:p>
        </p:txBody>
      </p:sp>
    </p:spTree>
    <p:extLst>
      <p:ext uri="{BB962C8B-B14F-4D97-AF65-F5344CB8AC3E}">
        <p14:creationId xmlns:p14="http://schemas.microsoft.com/office/powerpoint/2010/main" val="17399606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C7299B-22F5-452D-B98B-72478E1B96CA}"/>
              </a:ext>
            </a:extLst>
          </p:cNvPr>
          <p:cNvGrpSpPr/>
          <p:nvPr/>
        </p:nvGrpSpPr>
        <p:grpSpPr>
          <a:xfrm>
            <a:off x="3144582" y="1493520"/>
            <a:ext cx="6436298" cy="4546743"/>
            <a:chOff x="826831" y="3992151"/>
            <a:chExt cx="4620707" cy="2261473"/>
          </a:xfrm>
        </p:grpSpPr>
        <p:sp>
          <p:nvSpPr>
            <p:cNvPr id="3" name="フローチャート: 手操作入力 2">
              <a:extLst>
                <a:ext uri="{FF2B5EF4-FFF2-40B4-BE49-F238E27FC236}">
                  <a16:creationId xmlns:a16="http://schemas.microsoft.com/office/drawing/2014/main" id="{BCCD57C6-102F-48CC-8BC6-8535B872AB7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二等辺三角形 3">
              <a:extLst>
                <a:ext uri="{FF2B5EF4-FFF2-40B4-BE49-F238E27FC236}">
                  <a16:creationId xmlns:a16="http://schemas.microsoft.com/office/drawing/2014/main" id="{E81C9A9F-EA49-413A-B6EC-613DBACFB3C7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二等辺三角形 4">
              <a:extLst>
                <a:ext uri="{FF2B5EF4-FFF2-40B4-BE49-F238E27FC236}">
                  <a16:creationId xmlns:a16="http://schemas.microsoft.com/office/drawing/2014/main" id="{B83878A0-6CF8-46F6-89AC-303F454CA56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8879E8B3-2861-4E29-8141-AD9CE1EEA204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6258560" y="1290320"/>
            <a:ext cx="1517172" cy="257667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40406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C7299B-22F5-452D-B98B-72478E1B96CA}"/>
              </a:ext>
            </a:extLst>
          </p:cNvPr>
          <p:cNvGrpSpPr/>
          <p:nvPr/>
        </p:nvGrpSpPr>
        <p:grpSpPr>
          <a:xfrm>
            <a:off x="3144582" y="1493520"/>
            <a:ext cx="6436298" cy="4546743"/>
            <a:chOff x="826831" y="3992151"/>
            <a:chExt cx="4620707" cy="2261473"/>
          </a:xfrm>
        </p:grpSpPr>
        <p:sp>
          <p:nvSpPr>
            <p:cNvPr id="3" name="フローチャート: 手操作入力 2">
              <a:extLst>
                <a:ext uri="{FF2B5EF4-FFF2-40B4-BE49-F238E27FC236}">
                  <a16:creationId xmlns:a16="http://schemas.microsoft.com/office/drawing/2014/main" id="{BCCD57C6-102F-48CC-8BC6-8535B872AB7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二等辺三角形 3">
              <a:extLst>
                <a:ext uri="{FF2B5EF4-FFF2-40B4-BE49-F238E27FC236}">
                  <a16:creationId xmlns:a16="http://schemas.microsoft.com/office/drawing/2014/main" id="{E81C9A9F-EA49-413A-B6EC-613DBACFB3C7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二等辺三角形 4">
              <a:extLst>
                <a:ext uri="{FF2B5EF4-FFF2-40B4-BE49-F238E27FC236}">
                  <a16:creationId xmlns:a16="http://schemas.microsoft.com/office/drawing/2014/main" id="{B83878A0-6CF8-46F6-89AC-303F454CA56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AB7688D-EE86-4145-BBA5-E43E5339BD27}"/>
              </a:ext>
            </a:extLst>
          </p:cNvPr>
          <p:cNvSpPr txBox="1"/>
          <p:nvPr/>
        </p:nvSpPr>
        <p:spPr>
          <a:xfrm>
            <a:off x="137702" y="356379"/>
            <a:ext cx="608371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ちょう点</a:t>
            </a: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8879E8B3-2861-4E29-8141-AD9CE1EEA204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6258560" y="1290320"/>
            <a:ext cx="1517172" cy="257667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2530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C7299B-22F5-452D-B98B-72478E1B96CA}"/>
              </a:ext>
            </a:extLst>
          </p:cNvPr>
          <p:cNvGrpSpPr/>
          <p:nvPr/>
        </p:nvGrpSpPr>
        <p:grpSpPr>
          <a:xfrm>
            <a:off x="3144582" y="1493520"/>
            <a:ext cx="6436298" cy="4546743"/>
            <a:chOff x="826831" y="3992151"/>
            <a:chExt cx="4620707" cy="2261473"/>
          </a:xfrm>
        </p:grpSpPr>
        <p:sp>
          <p:nvSpPr>
            <p:cNvPr id="3" name="フローチャート: 手操作入力 2">
              <a:extLst>
                <a:ext uri="{FF2B5EF4-FFF2-40B4-BE49-F238E27FC236}">
                  <a16:creationId xmlns:a16="http://schemas.microsoft.com/office/drawing/2014/main" id="{BCCD57C6-102F-48CC-8BC6-8535B872AB7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二等辺三角形 3">
              <a:extLst>
                <a:ext uri="{FF2B5EF4-FFF2-40B4-BE49-F238E27FC236}">
                  <a16:creationId xmlns:a16="http://schemas.microsoft.com/office/drawing/2014/main" id="{E81C9A9F-EA49-413A-B6EC-613DBACFB3C7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二等辺三角形 4">
              <a:extLst>
                <a:ext uri="{FF2B5EF4-FFF2-40B4-BE49-F238E27FC236}">
                  <a16:creationId xmlns:a16="http://schemas.microsoft.com/office/drawing/2014/main" id="{B83878A0-6CF8-46F6-89AC-303F454CA56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8879E8B3-2861-4E29-8141-AD9CE1EEA204}"/>
              </a:ext>
            </a:extLst>
          </p:cNvPr>
          <p:cNvCxnSpPr>
            <a:cxnSpLocks/>
          </p:cNvCxnSpPr>
          <p:nvPr/>
        </p:nvCxnSpPr>
        <p:spPr>
          <a:xfrm>
            <a:off x="3144582" y="2132380"/>
            <a:ext cx="1517172" cy="257667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37380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C7299B-22F5-452D-B98B-72478E1B96CA}"/>
              </a:ext>
            </a:extLst>
          </p:cNvPr>
          <p:cNvGrpSpPr/>
          <p:nvPr/>
        </p:nvGrpSpPr>
        <p:grpSpPr>
          <a:xfrm>
            <a:off x="3144582" y="1493520"/>
            <a:ext cx="6436298" cy="4546743"/>
            <a:chOff x="826831" y="3992151"/>
            <a:chExt cx="4620707" cy="2261473"/>
          </a:xfrm>
        </p:grpSpPr>
        <p:sp>
          <p:nvSpPr>
            <p:cNvPr id="3" name="フローチャート: 手操作入力 2">
              <a:extLst>
                <a:ext uri="{FF2B5EF4-FFF2-40B4-BE49-F238E27FC236}">
                  <a16:creationId xmlns:a16="http://schemas.microsoft.com/office/drawing/2014/main" id="{BCCD57C6-102F-48CC-8BC6-8535B872AB7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二等辺三角形 3">
              <a:extLst>
                <a:ext uri="{FF2B5EF4-FFF2-40B4-BE49-F238E27FC236}">
                  <a16:creationId xmlns:a16="http://schemas.microsoft.com/office/drawing/2014/main" id="{E81C9A9F-EA49-413A-B6EC-613DBACFB3C7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二等辺三角形 4">
              <a:extLst>
                <a:ext uri="{FF2B5EF4-FFF2-40B4-BE49-F238E27FC236}">
                  <a16:creationId xmlns:a16="http://schemas.microsoft.com/office/drawing/2014/main" id="{B83878A0-6CF8-46F6-89AC-303F454CA56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AB7688D-EE86-4145-BBA5-E43E5339BD27}"/>
              </a:ext>
            </a:extLst>
          </p:cNvPr>
          <p:cNvSpPr txBox="1"/>
          <p:nvPr/>
        </p:nvSpPr>
        <p:spPr>
          <a:xfrm>
            <a:off x="137702" y="356379"/>
            <a:ext cx="608371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ちょう点</a:t>
            </a: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8879E8B3-2861-4E29-8141-AD9CE1EEA204}"/>
              </a:ext>
            </a:extLst>
          </p:cNvPr>
          <p:cNvCxnSpPr>
            <a:cxnSpLocks/>
          </p:cNvCxnSpPr>
          <p:nvPr/>
        </p:nvCxnSpPr>
        <p:spPr>
          <a:xfrm>
            <a:off x="3144582" y="2132380"/>
            <a:ext cx="1517172" cy="257667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7533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C7299B-22F5-452D-B98B-72478E1B96CA}"/>
              </a:ext>
            </a:extLst>
          </p:cNvPr>
          <p:cNvGrpSpPr/>
          <p:nvPr/>
        </p:nvGrpSpPr>
        <p:grpSpPr>
          <a:xfrm>
            <a:off x="3144582" y="1493520"/>
            <a:ext cx="6436298" cy="4546743"/>
            <a:chOff x="826831" y="3992151"/>
            <a:chExt cx="4620707" cy="2261473"/>
          </a:xfrm>
        </p:grpSpPr>
        <p:sp>
          <p:nvSpPr>
            <p:cNvPr id="3" name="フローチャート: 手操作入力 2">
              <a:extLst>
                <a:ext uri="{FF2B5EF4-FFF2-40B4-BE49-F238E27FC236}">
                  <a16:creationId xmlns:a16="http://schemas.microsoft.com/office/drawing/2014/main" id="{BCCD57C6-102F-48CC-8BC6-8535B872AB7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二等辺三角形 3">
              <a:extLst>
                <a:ext uri="{FF2B5EF4-FFF2-40B4-BE49-F238E27FC236}">
                  <a16:creationId xmlns:a16="http://schemas.microsoft.com/office/drawing/2014/main" id="{E81C9A9F-EA49-413A-B6EC-613DBACFB3C7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二等辺三角形 4">
              <a:extLst>
                <a:ext uri="{FF2B5EF4-FFF2-40B4-BE49-F238E27FC236}">
                  <a16:creationId xmlns:a16="http://schemas.microsoft.com/office/drawing/2014/main" id="{B83878A0-6CF8-46F6-89AC-303F454CA56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8879E8B3-2861-4E29-8141-AD9CE1EEA204}"/>
              </a:ext>
            </a:extLst>
          </p:cNvPr>
          <p:cNvCxnSpPr>
            <a:cxnSpLocks/>
            <a:endCxn id="5" idx="2"/>
          </p:cNvCxnSpPr>
          <p:nvPr/>
        </p:nvCxnSpPr>
        <p:spPr>
          <a:xfrm>
            <a:off x="2184400" y="5069840"/>
            <a:ext cx="960182" cy="970423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0485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C7299B-22F5-452D-B98B-72478E1B96CA}"/>
              </a:ext>
            </a:extLst>
          </p:cNvPr>
          <p:cNvGrpSpPr/>
          <p:nvPr/>
        </p:nvGrpSpPr>
        <p:grpSpPr>
          <a:xfrm>
            <a:off x="3144582" y="1493520"/>
            <a:ext cx="6436298" cy="4546743"/>
            <a:chOff x="826831" y="3992151"/>
            <a:chExt cx="4620707" cy="2261473"/>
          </a:xfrm>
        </p:grpSpPr>
        <p:sp>
          <p:nvSpPr>
            <p:cNvPr id="3" name="フローチャート: 手操作入力 2">
              <a:extLst>
                <a:ext uri="{FF2B5EF4-FFF2-40B4-BE49-F238E27FC236}">
                  <a16:creationId xmlns:a16="http://schemas.microsoft.com/office/drawing/2014/main" id="{BCCD57C6-102F-48CC-8BC6-8535B872AB7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二等辺三角形 3">
              <a:extLst>
                <a:ext uri="{FF2B5EF4-FFF2-40B4-BE49-F238E27FC236}">
                  <a16:creationId xmlns:a16="http://schemas.microsoft.com/office/drawing/2014/main" id="{E81C9A9F-EA49-413A-B6EC-613DBACFB3C7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二等辺三角形 4">
              <a:extLst>
                <a:ext uri="{FF2B5EF4-FFF2-40B4-BE49-F238E27FC236}">
                  <a16:creationId xmlns:a16="http://schemas.microsoft.com/office/drawing/2014/main" id="{B83878A0-6CF8-46F6-89AC-303F454CA56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AB7688D-EE86-4145-BBA5-E43E5339BD27}"/>
              </a:ext>
            </a:extLst>
          </p:cNvPr>
          <p:cNvSpPr txBox="1"/>
          <p:nvPr/>
        </p:nvSpPr>
        <p:spPr>
          <a:xfrm>
            <a:off x="102723" y="3429000"/>
            <a:ext cx="608371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ちょう点</a:t>
            </a: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8879E8B3-2861-4E29-8141-AD9CE1EEA204}"/>
              </a:ext>
            </a:extLst>
          </p:cNvPr>
          <p:cNvCxnSpPr>
            <a:cxnSpLocks/>
            <a:endCxn id="5" idx="2"/>
          </p:cNvCxnSpPr>
          <p:nvPr/>
        </p:nvCxnSpPr>
        <p:spPr>
          <a:xfrm>
            <a:off x="2184400" y="5069840"/>
            <a:ext cx="960182" cy="970423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22935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C7299B-22F5-452D-B98B-72478E1B96CA}"/>
              </a:ext>
            </a:extLst>
          </p:cNvPr>
          <p:cNvGrpSpPr/>
          <p:nvPr/>
        </p:nvGrpSpPr>
        <p:grpSpPr>
          <a:xfrm>
            <a:off x="3144582" y="1493520"/>
            <a:ext cx="6436298" cy="4546743"/>
            <a:chOff x="826831" y="3992151"/>
            <a:chExt cx="4620707" cy="2261473"/>
          </a:xfrm>
        </p:grpSpPr>
        <p:sp>
          <p:nvSpPr>
            <p:cNvPr id="3" name="フローチャート: 手操作入力 2">
              <a:extLst>
                <a:ext uri="{FF2B5EF4-FFF2-40B4-BE49-F238E27FC236}">
                  <a16:creationId xmlns:a16="http://schemas.microsoft.com/office/drawing/2014/main" id="{BCCD57C6-102F-48CC-8BC6-8535B872AB7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二等辺三角形 3">
              <a:extLst>
                <a:ext uri="{FF2B5EF4-FFF2-40B4-BE49-F238E27FC236}">
                  <a16:creationId xmlns:a16="http://schemas.microsoft.com/office/drawing/2014/main" id="{E81C9A9F-EA49-413A-B6EC-613DBACFB3C7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二等辺三角形 4">
              <a:extLst>
                <a:ext uri="{FF2B5EF4-FFF2-40B4-BE49-F238E27FC236}">
                  <a16:creationId xmlns:a16="http://schemas.microsoft.com/office/drawing/2014/main" id="{B83878A0-6CF8-46F6-89AC-303F454CA56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8879E8B3-2861-4E29-8141-AD9CE1EEA204}"/>
              </a:ext>
            </a:extLst>
          </p:cNvPr>
          <p:cNvCxnSpPr>
            <a:cxnSpLocks/>
          </p:cNvCxnSpPr>
          <p:nvPr/>
        </p:nvCxnSpPr>
        <p:spPr>
          <a:xfrm flipH="1">
            <a:off x="9580880" y="5100320"/>
            <a:ext cx="690880" cy="939941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60798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C7299B-22F5-452D-B98B-72478E1B96CA}"/>
              </a:ext>
            </a:extLst>
          </p:cNvPr>
          <p:cNvGrpSpPr/>
          <p:nvPr/>
        </p:nvGrpSpPr>
        <p:grpSpPr>
          <a:xfrm>
            <a:off x="3144582" y="1493520"/>
            <a:ext cx="6436298" cy="4546743"/>
            <a:chOff x="826831" y="3992151"/>
            <a:chExt cx="4620707" cy="2261473"/>
          </a:xfrm>
        </p:grpSpPr>
        <p:sp>
          <p:nvSpPr>
            <p:cNvPr id="3" name="フローチャート: 手操作入力 2">
              <a:extLst>
                <a:ext uri="{FF2B5EF4-FFF2-40B4-BE49-F238E27FC236}">
                  <a16:creationId xmlns:a16="http://schemas.microsoft.com/office/drawing/2014/main" id="{BCCD57C6-102F-48CC-8BC6-8535B872AB7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二等辺三角形 3">
              <a:extLst>
                <a:ext uri="{FF2B5EF4-FFF2-40B4-BE49-F238E27FC236}">
                  <a16:creationId xmlns:a16="http://schemas.microsoft.com/office/drawing/2014/main" id="{E81C9A9F-EA49-413A-B6EC-613DBACFB3C7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二等辺三角形 4">
              <a:extLst>
                <a:ext uri="{FF2B5EF4-FFF2-40B4-BE49-F238E27FC236}">
                  <a16:creationId xmlns:a16="http://schemas.microsoft.com/office/drawing/2014/main" id="{B83878A0-6CF8-46F6-89AC-303F454CA56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AB7688D-EE86-4145-BBA5-E43E5339BD27}"/>
              </a:ext>
            </a:extLst>
          </p:cNvPr>
          <p:cNvSpPr txBox="1"/>
          <p:nvPr/>
        </p:nvSpPr>
        <p:spPr>
          <a:xfrm>
            <a:off x="5812643" y="3247190"/>
            <a:ext cx="608371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ちょう点</a:t>
            </a: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8879E8B3-2861-4E29-8141-AD9CE1EEA204}"/>
              </a:ext>
            </a:extLst>
          </p:cNvPr>
          <p:cNvCxnSpPr>
            <a:cxnSpLocks/>
          </p:cNvCxnSpPr>
          <p:nvPr/>
        </p:nvCxnSpPr>
        <p:spPr>
          <a:xfrm flipH="1">
            <a:off x="9580880" y="5100320"/>
            <a:ext cx="690880" cy="939941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653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623656-682C-457C-8F33-A2DA2DE0718D}"/>
              </a:ext>
            </a:extLst>
          </p:cNvPr>
          <p:cNvSpPr txBox="1"/>
          <p:nvPr/>
        </p:nvSpPr>
        <p:spPr>
          <a:xfrm>
            <a:off x="540774" y="280527"/>
            <a:ext cx="710963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３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本の直線で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かこまれた形を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三角形と　いいます。</a:t>
            </a:r>
          </a:p>
        </p:txBody>
      </p:sp>
      <p:sp>
        <p:nvSpPr>
          <p:cNvPr id="6" name="二等辺三角形 5">
            <a:extLst>
              <a:ext uri="{FF2B5EF4-FFF2-40B4-BE49-F238E27FC236}">
                <a16:creationId xmlns:a16="http://schemas.microsoft.com/office/drawing/2014/main" id="{56A69256-9A11-4D9B-AFD9-3A7EAF65C2D2}"/>
              </a:ext>
            </a:extLst>
          </p:cNvPr>
          <p:cNvSpPr/>
          <p:nvPr/>
        </p:nvSpPr>
        <p:spPr>
          <a:xfrm>
            <a:off x="855406" y="4130884"/>
            <a:ext cx="2591882" cy="223438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二等辺三角形 6">
            <a:extLst>
              <a:ext uri="{FF2B5EF4-FFF2-40B4-BE49-F238E27FC236}">
                <a16:creationId xmlns:a16="http://schemas.microsoft.com/office/drawing/2014/main" id="{25C3D95D-8809-413E-92CF-CB05CC614622}"/>
              </a:ext>
            </a:extLst>
          </p:cNvPr>
          <p:cNvSpPr/>
          <p:nvPr/>
        </p:nvSpPr>
        <p:spPr>
          <a:xfrm>
            <a:off x="3873909" y="3216792"/>
            <a:ext cx="2591882" cy="3148473"/>
          </a:xfrm>
          <a:prstGeom prst="triangle">
            <a:avLst>
              <a:gd name="adj" fmla="val 496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二等辺三角形 7">
            <a:extLst>
              <a:ext uri="{FF2B5EF4-FFF2-40B4-BE49-F238E27FC236}">
                <a16:creationId xmlns:a16="http://schemas.microsoft.com/office/drawing/2014/main" id="{27D8086B-8FFB-456F-A2C1-81B69E28745A}"/>
              </a:ext>
            </a:extLst>
          </p:cNvPr>
          <p:cNvSpPr/>
          <p:nvPr/>
        </p:nvSpPr>
        <p:spPr>
          <a:xfrm rot="19638016">
            <a:off x="6095998" y="3189729"/>
            <a:ext cx="3742257" cy="2350984"/>
          </a:xfrm>
          <a:prstGeom prst="triangle">
            <a:avLst>
              <a:gd name="adj" fmla="val 378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3922CC2-BD0E-4480-8776-63730A820F3B}"/>
              </a:ext>
            </a:extLst>
          </p:cNvPr>
          <p:cNvSpPr/>
          <p:nvPr/>
        </p:nvSpPr>
        <p:spPr>
          <a:xfrm>
            <a:off x="540774" y="280527"/>
            <a:ext cx="757084" cy="71775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C01746B1-C41D-429F-A322-AAC0FD6083C7}"/>
              </a:ext>
            </a:extLst>
          </p:cNvPr>
          <p:cNvCxnSpPr/>
          <p:nvPr/>
        </p:nvCxnSpPr>
        <p:spPr>
          <a:xfrm>
            <a:off x="629265" y="1828800"/>
            <a:ext cx="4237703" cy="0"/>
          </a:xfrm>
          <a:prstGeom prst="lin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DB1E65BF-98B3-45D2-9E22-5AA171AD1BC2}"/>
              </a:ext>
            </a:extLst>
          </p:cNvPr>
          <p:cNvCxnSpPr/>
          <p:nvPr/>
        </p:nvCxnSpPr>
        <p:spPr>
          <a:xfrm>
            <a:off x="629265" y="998282"/>
            <a:ext cx="4237703" cy="0"/>
          </a:xfrm>
          <a:prstGeom prst="lin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714F239-8493-4B7C-BAB7-82BE619BD241}"/>
              </a:ext>
            </a:extLst>
          </p:cNvPr>
          <p:cNvSpPr/>
          <p:nvPr/>
        </p:nvSpPr>
        <p:spPr>
          <a:xfrm>
            <a:off x="2748116" y="280527"/>
            <a:ext cx="1263446" cy="71775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9390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>
            <a:extLst>
              <a:ext uri="{FF2B5EF4-FFF2-40B4-BE49-F238E27FC236}">
                <a16:creationId xmlns:a16="http://schemas.microsoft.com/office/drawing/2014/main" id="{BFBE99FF-9AC1-4FF8-817F-51A56D5C886F}"/>
              </a:ext>
            </a:extLst>
          </p:cNvPr>
          <p:cNvSpPr/>
          <p:nvPr/>
        </p:nvSpPr>
        <p:spPr>
          <a:xfrm flipH="1">
            <a:off x="944880" y="772160"/>
            <a:ext cx="2895600" cy="44297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直角三角形 3">
            <a:extLst>
              <a:ext uri="{FF2B5EF4-FFF2-40B4-BE49-F238E27FC236}">
                <a16:creationId xmlns:a16="http://schemas.microsoft.com/office/drawing/2014/main" id="{274DAE60-93AF-4511-9778-C0A0DE924EC0}"/>
              </a:ext>
            </a:extLst>
          </p:cNvPr>
          <p:cNvSpPr/>
          <p:nvPr/>
        </p:nvSpPr>
        <p:spPr>
          <a:xfrm>
            <a:off x="8077200" y="2032000"/>
            <a:ext cx="3169920" cy="316992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F0F7C452-B729-487D-8E81-D2EDBDAC90B4}"/>
              </a:ext>
            </a:extLst>
          </p:cNvPr>
          <p:cNvSpPr/>
          <p:nvPr/>
        </p:nvSpPr>
        <p:spPr>
          <a:xfrm>
            <a:off x="2560320" y="3616960"/>
            <a:ext cx="558800" cy="558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7FD2A2B0-8263-4AE8-B384-E14DD52AB43A}"/>
              </a:ext>
            </a:extLst>
          </p:cNvPr>
          <p:cNvSpPr/>
          <p:nvPr/>
        </p:nvSpPr>
        <p:spPr>
          <a:xfrm>
            <a:off x="8747760" y="3896360"/>
            <a:ext cx="558800" cy="558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393B040D-8D2D-48DB-BF2A-7E99274B6673}"/>
              </a:ext>
            </a:extLst>
          </p:cNvPr>
          <p:cNvCxnSpPr>
            <a:cxnSpLocks/>
          </p:cNvCxnSpPr>
          <p:nvPr/>
        </p:nvCxnSpPr>
        <p:spPr>
          <a:xfrm flipH="1">
            <a:off x="3840480" y="4261979"/>
            <a:ext cx="690880" cy="939941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DFA1CE45-376A-4684-A0F1-20062709FF2A}"/>
              </a:ext>
            </a:extLst>
          </p:cNvPr>
          <p:cNvCxnSpPr>
            <a:cxnSpLocks/>
            <a:endCxn id="4" idx="2"/>
          </p:cNvCxnSpPr>
          <p:nvPr/>
        </p:nvCxnSpPr>
        <p:spPr>
          <a:xfrm>
            <a:off x="7305040" y="4261979"/>
            <a:ext cx="772160" cy="939941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36340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>
            <a:extLst>
              <a:ext uri="{FF2B5EF4-FFF2-40B4-BE49-F238E27FC236}">
                <a16:creationId xmlns:a16="http://schemas.microsoft.com/office/drawing/2014/main" id="{BFBE99FF-9AC1-4FF8-817F-51A56D5C886F}"/>
              </a:ext>
            </a:extLst>
          </p:cNvPr>
          <p:cNvSpPr/>
          <p:nvPr/>
        </p:nvSpPr>
        <p:spPr>
          <a:xfrm flipH="1">
            <a:off x="944880" y="772160"/>
            <a:ext cx="2895600" cy="44297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直角三角形 3">
            <a:extLst>
              <a:ext uri="{FF2B5EF4-FFF2-40B4-BE49-F238E27FC236}">
                <a16:creationId xmlns:a16="http://schemas.microsoft.com/office/drawing/2014/main" id="{274DAE60-93AF-4511-9778-C0A0DE924EC0}"/>
              </a:ext>
            </a:extLst>
          </p:cNvPr>
          <p:cNvSpPr/>
          <p:nvPr/>
        </p:nvSpPr>
        <p:spPr>
          <a:xfrm>
            <a:off x="8077200" y="2032000"/>
            <a:ext cx="3169920" cy="316992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F0F7C452-B729-487D-8E81-D2EDBDAC90B4}"/>
              </a:ext>
            </a:extLst>
          </p:cNvPr>
          <p:cNvSpPr/>
          <p:nvPr/>
        </p:nvSpPr>
        <p:spPr>
          <a:xfrm>
            <a:off x="2560320" y="3616960"/>
            <a:ext cx="558800" cy="558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7FD2A2B0-8263-4AE8-B384-E14DD52AB43A}"/>
              </a:ext>
            </a:extLst>
          </p:cNvPr>
          <p:cNvSpPr/>
          <p:nvPr/>
        </p:nvSpPr>
        <p:spPr>
          <a:xfrm>
            <a:off x="8747760" y="3896360"/>
            <a:ext cx="558800" cy="558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393B040D-8D2D-48DB-BF2A-7E99274B6673}"/>
              </a:ext>
            </a:extLst>
          </p:cNvPr>
          <p:cNvCxnSpPr>
            <a:cxnSpLocks/>
          </p:cNvCxnSpPr>
          <p:nvPr/>
        </p:nvCxnSpPr>
        <p:spPr>
          <a:xfrm flipH="1">
            <a:off x="3840480" y="4261979"/>
            <a:ext cx="690880" cy="939941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DFA1CE45-376A-4684-A0F1-20062709FF2A}"/>
              </a:ext>
            </a:extLst>
          </p:cNvPr>
          <p:cNvCxnSpPr>
            <a:cxnSpLocks/>
            <a:endCxn id="4" idx="2"/>
          </p:cNvCxnSpPr>
          <p:nvPr/>
        </p:nvCxnSpPr>
        <p:spPr>
          <a:xfrm>
            <a:off x="7305040" y="4261979"/>
            <a:ext cx="772160" cy="939941"/>
          </a:xfrm>
          <a:prstGeom prst="straightConnector1">
            <a:avLst/>
          </a:prstGeom>
          <a:ln w="889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9A09C7C-3721-494F-8FCA-26E7134DF88F}"/>
              </a:ext>
            </a:extLst>
          </p:cNvPr>
          <p:cNvSpPr txBox="1"/>
          <p:nvPr/>
        </p:nvSpPr>
        <p:spPr>
          <a:xfrm>
            <a:off x="4263181" y="2596021"/>
            <a:ext cx="608371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5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直角</a:t>
            </a:r>
            <a:endParaRPr kumimoji="1" lang="ja-JP" altLang="en-US" sz="115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22050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2A0490F-E48E-4232-A8CA-902A5324ADE1}"/>
              </a:ext>
            </a:extLst>
          </p:cNvPr>
          <p:cNvSpPr txBox="1"/>
          <p:nvPr/>
        </p:nvSpPr>
        <p:spPr>
          <a:xfrm>
            <a:off x="540774" y="280527"/>
            <a:ext cx="710963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角がみんな　直角に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なっている　四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長方形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といいます。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6E1A461-29B1-44E3-9F6A-6246B9B91900}"/>
              </a:ext>
            </a:extLst>
          </p:cNvPr>
          <p:cNvSpPr/>
          <p:nvPr/>
        </p:nvSpPr>
        <p:spPr>
          <a:xfrm>
            <a:off x="5831838" y="3901440"/>
            <a:ext cx="2946400" cy="2062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B45C249-6858-4D15-8011-D6FD7B6D8A9C}"/>
              </a:ext>
            </a:extLst>
          </p:cNvPr>
          <p:cNvSpPr/>
          <p:nvPr/>
        </p:nvSpPr>
        <p:spPr>
          <a:xfrm>
            <a:off x="731518" y="3089370"/>
            <a:ext cx="1828802" cy="33520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D8B563C-BE6A-4E77-B547-1BA1487A9DE6}"/>
              </a:ext>
            </a:extLst>
          </p:cNvPr>
          <p:cNvSpPr/>
          <p:nvPr/>
        </p:nvSpPr>
        <p:spPr>
          <a:xfrm rot="20231920">
            <a:off x="3728718" y="3018250"/>
            <a:ext cx="934722" cy="33520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3869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2A0490F-E48E-4232-A8CA-902A5324ADE1}"/>
              </a:ext>
            </a:extLst>
          </p:cNvPr>
          <p:cNvSpPr txBox="1"/>
          <p:nvPr/>
        </p:nvSpPr>
        <p:spPr>
          <a:xfrm>
            <a:off x="540774" y="280527"/>
            <a:ext cx="710963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角がみんな　直角に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なっている　四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長方形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といいます。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6E1A461-29B1-44E3-9F6A-6246B9B91900}"/>
              </a:ext>
            </a:extLst>
          </p:cNvPr>
          <p:cNvSpPr/>
          <p:nvPr/>
        </p:nvSpPr>
        <p:spPr>
          <a:xfrm>
            <a:off x="5831838" y="3901440"/>
            <a:ext cx="2946400" cy="2062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B45C249-6858-4D15-8011-D6FD7B6D8A9C}"/>
              </a:ext>
            </a:extLst>
          </p:cNvPr>
          <p:cNvSpPr/>
          <p:nvPr/>
        </p:nvSpPr>
        <p:spPr>
          <a:xfrm>
            <a:off x="731518" y="3089370"/>
            <a:ext cx="1828802" cy="33520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D8B563C-BE6A-4E77-B547-1BA1487A9DE6}"/>
              </a:ext>
            </a:extLst>
          </p:cNvPr>
          <p:cNvSpPr/>
          <p:nvPr/>
        </p:nvSpPr>
        <p:spPr>
          <a:xfrm rot="20231920">
            <a:off x="3728718" y="3018250"/>
            <a:ext cx="934722" cy="33520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41911C6-4F34-4CE0-9522-C26C8F739F03}"/>
              </a:ext>
            </a:extLst>
          </p:cNvPr>
          <p:cNvSpPr/>
          <p:nvPr/>
        </p:nvSpPr>
        <p:spPr>
          <a:xfrm>
            <a:off x="540775" y="2045765"/>
            <a:ext cx="2334506" cy="71775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6631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2A0490F-E48E-4232-A8CA-902A5324ADE1}"/>
              </a:ext>
            </a:extLst>
          </p:cNvPr>
          <p:cNvSpPr txBox="1"/>
          <p:nvPr/>
        </p:nvSpPr>
        <p:spPr>
          <a:xfrm>
            <a:off x="540774" y="280527"/>
            <a:ext cx="710963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角がみんな　直角に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なっている　四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長方形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といいます。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6E1A461-29B1-44E3-9F6A-6246B9B91900}"/>
              </a:ext>
            </a:extLst>
          </p:cNvPr>
          <p:cNvSpPr/>
          <p:nvPr/>
        </p:nvSpPr>
        <p:spPr>
          <a:xfrm>
            <a:off x="5831838" y="3901440"/>
            <a:ext cx="2946400" cy="2062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B45C249-6858-4D15-8011-D6FD7B6D8A9C}"/>
              </a:ext>
            </a:extLst>
          </p:cNvPr>
          <p:cNvSpPr/>
          <p:nvPr/>
        </p:nvSpPr>
        <p:spPr>
          <a:xfrm>
            <a:off x="731518" y="3089370"/>
            <a:ext cx="1828802" cy="33520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D8B563C-BE6A-4E77-B547-1BA1487A9DE6}"/>
              </a:ext>
            </a:extLst>
          </p:cNvPr>
          <p:cNvSpPr/>
          <p:nvPr/>
        </p:nvSpPr>
        <p:spPr>
          <a:xfrm rot="20231920">
            <a:off x="3728718" y="3018250"/>
            <a:ext cx="934722" cy="33520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79C6751-7B62-49BF-8394-58C4ADE4CCFE}"/>
              </a:ext>
            </a:extLst>
          </p:cNvPr>
          <p:cNvSpPr/>
          <p:nvPr/>
        </p:nvSpPr>
        <p:spPr>
          <a:xfrm>
            <a:off x="507277" y="280527"/>
            <a:ext cx="6249056" cy="717755"/>
          </a:xfrm>
          <a:prstGeom prst="rect">
            <a:avLst/>
          </a:prstGeom>
          <a:solidFill>
            <a:schemeClr val="bg1">
              <a:alpha val="8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903E758-A1F3-46E5-A469-A339DBDCB574}"/>
              </a:ext>
            </a:extLst>
          </p:cNvPr>
          <p:cNvSpPr/>
          <p:nvPr/>
        </p:nvSpPr>
        <p:spPr>
          <a:xfrm>
            <a:off x="507278" y="1111045"/>
            <a:ext cx="6249055" cy="717755"/>
          </a:xfrm>
          <a:prstGeom prst="rect">
            <a:avLst/>
          </a:prstGeom>
          <a:solidFill>
            <a:schemeClr val="bg1">
              <a:alpha val="8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5253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2A0490F-E48E-4232-A8CA-902A5324ADE1}"/>
              </a:ext>
            </a:extLst>
          </p:cNvPr>
          <p:cNvSpPr txBox="1"/>
          <p:nvPr/>
        </p:nvSpPr>
        <p:spPr>
          <a:xfrm>
            <a:off x="540774" y="280527"/>
            <a:ext cx="1057212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角がみんな　直角で　辺の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長さが　みんな　同じ</a:t>
            </a:r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四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正方形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といいます。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0B1C6FA-8CDA-4696-8AE0-76F6535CAFF3}"/>
              </a:ext>
            </a:extLst>
          </p:cNvPr>
          <p:cNvSpPr/>
          <p:nvPr/>
        </p:nvSpPr>
        <p:spPr>
          <a:xfrm>
            <a:off x="711200" y="3312160"/>
            <a:ext cx="3037840" cy="3037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73B64BD-9A03-43A2-A688-5E4FA3A99DA2}"/>
              </a:ext>
            </a:extLst>
          </p:cNvPr>
          <p:cNvSpPr/>
          <p:nvPr/>
        </p:nvSpPr>
        <p:spPr>
          <a:xfrm rot="19990184">
            <a:off x="4269927" y="3161606"/>
            <a:ext cx="1721038" cy="1721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1518684-0F62-4F56-9002-C20E044220F5}"/>
              </a:ext>
            </a:extLst>
          </p:cNvPr>
          <p:cNvSpPr/>
          <p:nvPr/>
        </p:nvSpPr>
        <p:spPr>
          <a:xfrm rot="2700000">
            <a:off x="6830715" y="3522668"/>
            <a:ext cx="2461809" cy="2558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0203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2A0490F-E48E-4232-A8CA-902A5324ADE1}"/>
              </a:ext>
            </a:extLst>
          </p:cNvPr>
          <p:cNvSpPr txBox="1"/>
          <p:nvPr/>
        </p:nvSpPr>
        <p:spPr>
          <a:xfrm>
            <a:off x="540774" y="280527"/>
            <a:ext cx="1057212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角がみんな　直角で　辺の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長さが　みんな　同じ</a:t>
            </a:r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四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正方形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といいます。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0B1C6FA-8CDA-4696-8AE0-76F6535CAFF3}"/>
              </a:ext>
            </a:extLst>
          </p:cNvPr>
          <p:cNvSpPr/>
          <p:nvPr/>
        </p:nvSpPr>
        <p:spPr>
          <a:xfrm>
            <a:off x="711200" y="3312160"/>
            <a:ext cx="3037840" cy="3037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73B64BD-9A03-43A2-A688-5E4FA3A99DA2}"/>
              </a:ext>
            </a:extLst>
          </p:cNvPr>
          <p:cNvSpPr/>
          <p:nvPr/>
        </p:nvSpPr>
        <p:spPr>
          <a:xfrm rot="19990184">
            <a:off x="4269927" y="3161606"/>
            <a:ext cx="1721038" cy="1721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1518684-0F62-4F56-9002-C20E044220F5}"/>
              </a:ext>
            </a:extLst>
          </p:cNvPr>
          <p:cNvSpPr/>
          <p:nvPr/>
        </p:nvSpPr>
        <p:spPr>
          <a:xfrm rot="2700000">
            <a:off x="6830715" y="3522668"/>
            <a:ext cx="2461809" cy="2558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B753972-B4EA-4B94-8010-3AFB4F99BA23}"/>
              </a:ext>
            </a:extLst>
          </p:cNvPr>
          <p:cNvSpPr/>
          <p:nvPr/>
        </p:nvSpPr>
        <p:spPr>
          <a:xfrm>
            <a:off x="540775" y="2045765"/>
            <a:ext cx="2334506" cy="71775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381177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2A0490F-E48E-4232-A8CA-902A5324ADE1}"/>
              </a:ext>
            </a:extLst>
          </p:cNvPr>
          <p:cNvSpPr txBox="1"/>
          <p:nvPr/>
        </p:nvSpPr>
        <p:spPr>
          <a:xfrm>
            <a:off x="540774" y="280527"/>
            <a:ext cx="1057212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角がみんな　直角で　辺の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長さが　みんな　同じ</a:t>
            </a:r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四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正方形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といいます。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0B1C6FA-8CDA-4696-8AE0-76F6535CAFF3}"/>
              </a:ext>
            </a:extLst>
          </p:cNvPr>
          <p:cNvSpPr/>
          <p:nvPr/>
        </p:nvSpPr>
        <p:spPr>
          <a:xfrm>
            <a:off x="711200" y="3312160"/>
            <a:ext cx="3037840" cy="3037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73B64BD-9A03-43A2-A688-5E4FA3A99DA2}"/>
              </a:ext>
            </a:extLst>
          </p:cNvPr>
          <p:cNvSpPr/>
          <p:nvPr/>
        </p:nvSpPr>
        <p:spPr>
          <a:xfrm rot="19990184">
            <a:off x="4269927" y="3161606"/>
            <a:ext cx="1721038" cy="1721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1518684-0F62-4F56-9002-C20E044220F5}"/>
              </a:ext>
            </a:extLst>
          </p:cNvPr>
          <p:cNvSpPr/>
          <p:nvPr/>
        </p:nvSpPr>
        <p:spPr>
          <a:xfrm rot="2700000">
            <a:off x="6830715" y="3522668"/>
            <a:ext cx="2461809" cy="2558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9FE1B9C-33C2-4F03-A4D6-3FE4C055B665}"/>
              </a:ext>
            </a:extLst>
          </p:cNvPr>
          <p:cNvSpPr/>
          <p:nvPr/>
        </p:nvSpPr>
        <p:spPr>
          <a:xfrm>
            <a:off x="507276" y="280527"/>
            <a:ext cx="8372563" cy="717755"/>
          </a:xfrm>
          <a:prstGeom prst="rect">
            <a:avLst/>
          </a:prstGeom>
          <a:solidFill>
            <a:schemeClr val="bg1">
              <a:alpha val="8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F28CBEC-4061-4E58-8D1D-DAFD84B7328F}"/>
              </a:ext>
            </a:extLst>
          </p:cNvPr>
          <p:cNvSpPr/>
          <p:nvPr/>
        </p:nvSpPr>
        <p:spPr>
          <a:xfrm>
            <a:off x="507278" y="1111045"/>
            <a:ext cx="9835602" cy="717755"/>
          </a:xfrm>
          <a:prstGeom prst="rect">
            <a:avLst/>
          </a:prstGeom>
          <a:solidFill>
            <a:schemeClr val="bg1">
              <a:alpha val="8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1341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2A0490F-E48E-4232-A8CA-902A5324ADE1}"/>
              </a:ext>
            </a:extLst>
          </p:cNvPr>
          <p:cNvSpPr txBox="1"/>
          <p:nvPr/>
        </p:nvSpPr>
        <p:spPr>
          <a:xfrm>
            <a:off x="540774" y="280527"/>
            <a:ext cx="849463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１つの　かどが　直角に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なって　いる　三角形を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直角三角形　といいます。</a:t>
            </a:r>
          </a:p>
        </p:txBody>
      </p:sp>
      <p:sp>
        <p:nvSpPr>
          <p:cNvPr id="3" name="直角三角形 2">
            <a:extLst>
              <a:ext uri="{FF2B5EF4-FFF2-40B4-BE49-F238E27FC236}">
                <a16:creationId xmlns:a16="http://schemas.microsoft.com/office/drawing/2014/main" id="{97012262-E485-405E-AE1A-1BE673BD9736}"/>
              </a:ext>
            </a:extLst>
          </p:cNvPr>
          <p:cNvSpPr/>
          <p:nvPr/>
        </p:nvSpPr>
        <p:spPr>
          <a:xfrm>
            <a:off x="1137920" y="4363184"/>
            <a:ext cx="2641600" cy="20421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直角三角形 3">
            <a:extLst>
              <a:ext uri="{FF2B5EF4-FFF2-40B4-BE49-F238E27FC236}">
                <a16:creationId xmlns:a16="http://schemas.microsoft.com/office/drawing/2014/main" id="{2DA2CDAC-F1F5-40A2-816E-940CCE5B0B1F}"/>
              </a:ext>
            </a:extLst>
          </p:cNvPr>
          <p:cNvSpPr/>
          <p:nvPr/>
        </p:nvSpPr>
        <p:spPr>
          <a:xfrm rot="18878678">
            <a:off x="3108959" y="3286224"/>
            <a:ext cx="2153920" cy="215392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角三角形 8">
            <a:extLst>
              <a:ext uri="{FF2B5EF4-FFF2-40B4-BE49-F238E27FC236}">
                <a16:creationId xmlns:a16="http://schemas.microsoft.com/office/drawing/2014/main" id="{40032F48-66D5-4E0D-B3ED-BF13FEF6496F}"/>
              </a:ext>
            </a:extLst>
          </p:cNvPr>
          <p:cNvSpPr/>
          <p:nvPr/>
        </p:nvSpPr>
        <p:spPr>
          <a:xfrm rot="18180476">
            <a:off x="5117358" y="3559512"/>
            <a:ext cx="3830320" cy="163303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742773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2A0490F-E48E-4232-A8CA-902A5324ADE1}"/>
              </a:ext>
            </a:extLst>
          </p:cNvPr>
          <p:cNvSpPr txBox="1"/>
          <p:nvPr/>
        </p:nvSpPr>
        <p:spPr>
          <a:xfrm>
            <a:off x="540774" y="280527"/>
            <a:ext cx="849463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１つの　かどが　直角に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なって　いる　三角形を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直角三角形　といいます。</a:t>
            </a:r>
          </a:p>
        </p:txBody>
      </p:sp>
      <p:sp>
        <p:nvSpPr>
          <p:cNvPr id="3" name="直角三角形 2">
            <a:extLst>
              <a:ext uri="{FF2B5EF4-FFF2-40B4-BE49-F238E27FC236}">
                <a16:creationId xmlns:a16="http://schemas.microsoft.com/office/drawing/2014/main" id="{97012262-E485-405E-AE1A-1BE673BD9736}"/>
              </a:ext>
            </a:extLst>
          </p:cNvPr>
          <p:cNvSpPr/>
          <p:nvPr/>
        </p:nvSpPr>
        <p:spPr>
          <a:xfrm>
            <a:off x="1137920" y="4363184"/>
            <a:ext cx="2641600" cy="20421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直角三角形 3">
            <a:extLst>
              <a:ext uri="{FF2B5EF4-FFF2-40B4-BE49-F238E27FC236}">
                <a16:creationId xmlns:a16="http://schemas.microsoft.com/office/drawing/2014/main" id="{2DA2CDAC-F1F5-40A2-816E-940CCE5B0B1F}"/>
              </a:ext>
            </a:extLst>
          </p:cNvPr>
          <p:cNvSpPr/>
          <p:nvPr/>
        </p:nvSpPr>
        <p:spPr>
          <a:xfrm rot="18878678">
            <a:off x="3108959" y="3286224"/>
            <a:ext cx="2153920" cy="215392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角三角形 8">
            <a:extLst>
              <a:ext uri="{FF2B5EF4-FFF2-40B4-BE49-F238E27FC236}">
                <a16:creationId xmlns:a16="http://schemas.microsoft.com/office/drawing/2014/main" id="{40032F48-66D5-4E0D-B3ED-BF13FEF6496F}"/>
              </a:ext>
            </a:extLst>
          </p:cNvPr>
          <p:cNvSpPr/>
          <p:nvPr/>
        </p:nvSpPr>
        <p:spPr>
          <a:xfrm rot="18180476">
            <a:off x="5117358" y="3559512"/>
            <a:ext cx="3830320" cy="163303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F77E38D-BEDD-4519-8B6B-8F8FCD6073A2}"/>
              </a:ext>
            </a:extLst>
          </p:cNvPr>
          <p:cNvSpPr/>
          <p:nvPr/>
        </p:nvSpPr>
        <p:spPr>
          <a:xfrm>
            <a:off x="540774" y="2045765"/>
            <a:ext cx="3604505" cy="71775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596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623656-682C-457C-8F33-A2DA2DE0718D}"/>
              </a:ext>
            </a:extLst>
          </p:cNvPr>
          <p:cNvSpPr txBox="1"/>
          <p:nvPr/>
        </p:nvSpPr>
        <p:spPr>
          <a:xfrm>
            <a:off x="540774" y="280527"/>
            <a:ext cx="710963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３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本の直線で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かこまれた形を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三角形と　いいます。</a:t>
            </a:r>
          </a:p>
        </p:txBody>
      </p:sp>
      <p:sp>
        <p:nvSpPr>
          <p:cNvPr id="6" name="二等辺三角形 5">
            <a:extLst>
              <a:ext uri="{FF2B5EF4-FFF2-40B4-BE49-F238E27FC236}">
                <a16:creationId xmlns:a16="http://schemas.microsoft.com/office/drawing/2014/main" id="{56A69256-9A11-4D9B-AFD9-3A7EAF65C2D2}"/>
              </a:ext>
            </a:extLst>
          </p:cNvPr>
          <p:cNvSpPr/>
          <p:nvPr/>
        </p:nvSpPr>
        <p:spPr>
          <a:xfrm>
            <a:off x="855406" y="4130884"/>
            <a:ext cx="2591882" cy="223438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二等辺三角形 6">
            <a:extLst>
              <a:ext uri="{FF2B5EF4-FFF2-40B4-BE49-F238E27FC236}">
                <a16:creationId xmlns:a16="http://schemas.microsoft.com/office/drawing/2014/main" id="{25C3D95D-8809-413E-92CF-CB05CC614622}"/>
              </a:ext>
            </a:extLst>
          </p:cNvPr>
          <p:cNvSpPr/>
          <p:nvPr/>
        </p:nvSpPr>
        <p:spPr>
          <a:xfrm>
            <a:off x="3873909" y="3216792"/>
            <a:ext cx="2591882" cy="3148473"/>
          </a:xfrm>
          <a:prstGeom prst="triangle">
            <a:avLst>
              <a:gd name="adj" fmla="val 496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二等辺三角形 7">
            <a:extLst>
              <a:ext uri="{FF2B5EF4-FFF2-40B4-BE49-F238E27FC236}">
                <a16:creationId xmlns:a16="http://schemas.microsoft.com/office/drawing/2014/main" id="{27D8086B-8FFB-456F-A2C1-81B69E28745A}"/>
              </a:ext>
            </a:extLst>
          </p:cNvPr>
          <p:cNvSpPr/>
          <p:nvPr/>
        </p:nvSpPr>
        <p:spPr>
          <a:xfrm rot="19638016">
            <a:off x="6095998" y="3189729"/>
            <a:ext cx="3742257" cy="2350984"/>
          </a:xfrm>
          <a:prstGeom prst="triangle">
            <a:avLst>
              <a:gd name="adj" fmla="val 378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3922CC2-BD0E-4480-8776-63730A820F3B}"/>
              </a:ext>
            </a:extLst>
          </p:cNvPr>
          <p:cNvSpPr/>
          <p:nvPr/>
        </p:nvSpPr>
        <p:spPr>
          <a:xfrm>
            <a:off x="629264" y="280527"/>
            <a:ext cx="4237703" cy="71775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C01746B1-C41D-429F-A322-AAC0FD6083C7}"/>
              </a:ext>
            </a:extLst>
          </p:cNvPr>
          <p:cNvCxnSpPr/>
          <p:nvPr/>
        </p:nvCxnSpPr>
        <p:spPr>
          <a:xfrm>
            <a:off x="629265" y="1828800"/>
            <a:ext cx="4237703" cy="0"/>
          </a:xfrm>
          <a:prstGeom prst="lin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DB1E65BF-98B3-45D2-9E22-5AA171AD1BC2}"/>
              </a:ext>
            </a:extLst>
          </p:cNvPr>
          <p:cNvCxnSpPr/>
          <p:nvPr/>
        </p:nvCxnSpPr>
        <p:spPr>
          <a:xfrm>
            <a:off x="629265" y="998282"/>
            <a:ext cx="4237703" cy="0"/>
          </a:xfrm>
          <a:prstGeom prst="lin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714F239-8493-4B7C-BAB7-82BE619BD241}"/>
              </a:ext>
            </a:extLst>
          </p:cNvPr>
          <p:cNvSpPr/>
          <p:nvPr/>
        </p:nvSpPr>
        <p:spPr>
          <a:xfrm>
            <a:off x="629265" y="1111045"/>
            <a:ext cx="3421625" cy="71775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79133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2A0490F-E48E-4232-A8CA-902A5324ADE1}"/>
              </a:ext>
            </a:extLst>
          </p:cNvPr>
          <p:cNvSpPr txBox="1"/>
          <p:nvPr/>
        </p:nvSpPr>
        <p:spPr>
          <a:xfrm>
            <a:off x="540774" y="280527"/>
            <a:ext cx="849463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１つの　かどが　直角に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なって　いる　三角形を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直角三角形　といいます。</a:t>
            </a:r>
          </a:p>
        </p:txBody>
      </p:sp>
      <p:sp>
        <p:nvSpPr>
          <p:cNvPr id="3" name="直角三角形 2">
            <a:extLst>
              <a:ext uri="{FF2B5EF4-FFF2-40B4-BE49-F238E27FC236}">
                <a16:creationId xmlns:a16="http://schemas.microsoft.com/office/drawing/2014/main" id="{97012262-E485-405E-AE1A-1BE673BD9736}"/>
              </a:ext>
            </a:extLst>
          </p:cNvPr>
          <p:cNvSpPr/>
          <p:nvPr/>
        </p:nvSpPr>
        <p:spPr>
          <a:xfrm>
            <a:off x="1137920" y="4363184"/>
            <a:ext cx="2641600" cy="20421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直角三角形 3">
            <a:extLst>
              <a:ext uri="{FF2B5EF4-FFF2-40B4-BE49-F238E27FC236}">
                <a16:creationId xmlns:a16="http://schemas.microsoft.com/office/drawing/2014/main" id="{2DA2CDAC-F1F5-40A2-816E-940CCE5B0B1F}"/>
              </a:ext>
            </a:extLst>
          </p:cNvPr>
          <p:cNvSpPr/>
          <p:nvPr/>
        </p:nvSpPr>
        <p:spPr>
          <a:xfrm rot="18878678">
            <a:off x="3108959" y="3286224"/>
            <a:ext cx="2153920" cy="215392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角三角形 8">
            <a:extLst>
              <a:ext uri="{FF2B5EF4-FFF2-40B4-BE49-F238E27FC236}">
                <a16:creationId xmlns:a16="http://schemas.microsoft.com/office/drawing/2014/main" id="{40032F48-66D5-4E0D-B3ED-BF13FEF6496F}"/>
              </a:ext>
            </a:extLst>
          </p:cNvPr>
          <p:cNvSpPr/>
          <p:nvPr/>
        </p:nvSpPr>
        <p:spPr>
          <a:xfrm rot="18180476">
            <a:off x="5117358" y="3559512"/>
            <a:ext cx="3830320" cy="163303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24976DA-3C0D-48AA-8BF4-D6193CDCA6E9}"/>
              </a:ext>
            </a:extLst>
          </p:cNvPr>
          <p:cNvSpPr/>
          <p:nvPr/>
        </p:nvSpPr>
        <p:spPr>
          <a:xfrm>
            <a:off x="507276" y="280527"/>
            <a:ext cx="7681684" cy="717755"/>
          </a:xfrm>
          <a:prstGeom prst="rect">
            <a:avLst/>
          </a:prstGeom>
          <a:solidFill>
            <a:schemeClr val="bg1">
              <a:alpha val="8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CF69F05-D775-4668-9C4F-4DD16BF44752}"/>
              </a:ext>
            </a:extLst>
          </p:cNvPr>
          <p:cNvSpPr/>
          <p:nvPr/>
        </p:nvSpPr>
        <p:spPr>
          <a:xfrm>
            <a:off x="507278" y="1111045"/>
            <a:ext cx="7021282" cy="717755"/>
          </a:xfrm>
          <a:prstGeom prst="rect">
            <a:avLst/>
          </a:prstGeom>
          <a:solidFill>
            <a:schemeClr val="bg1">
              <a:alpha val="8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416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623656-682C-457C-8F33-A2DA2DE0718D}"/>
              </a:ext>
            </a:extLst>
          </p:cNvPr>
          <p:cNvSpPr txBox="1"/>
          <p:nvPr/>
        </p:nvSpPr>
        <p:spPr>
          <a:xfrm>
            <a:off x="540774" y="280527"/>
            <a:ext cx="710963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４本の直線で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かこまれた形を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四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角形と　いいます。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F8952E8E-D54C-4725-9FF5-FC17A7EFEE5C}"/>
              </a:ext>
            </a:extLst>
          </p:cNvPr>
          <p:cNvGrpSpPr/>
          <p:nvPr/>
        </p:nvGrpSpPr>
        <p:grpSpPr>
          <a:xfrm>
            <a:off x="198182" y="3992150"/>
            <a:ext cx="3135568" cy="2261473"/>
            <a:chOff x="826831" y="3992151"/>
            <a:chExt cx="4620707" cy="2261473"/>
          </a:xfrm>
        </p:grpSpPr>
        <p:sp>
          <p:nvSpPr>
            <p:cNvPr id="5" name="フローチャート: 手操作入力 4">
              <a:extLst>
                <a:ext uri="{FF2B5EF4-FFF2-40B4-BE49-F238E27FC236}">
                  <a16:creationId xmlns:a16="http://schemas.microsoft.com/office/drawing/2014/main" id="{0AD53A71-E5CA-4DAF-9B2D-2A694E681626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二等辺三角形 9">
              <a:extLst>
                <a:ext uri="{FF2B5EF4-FFF2-40B4-BE49-F238E27FC236}">
                  <a16:creationId xmlns:a16="http://schemas.microsoft.com/office/drawing/2014/main" id="{A4735761-8B4B-448D-8F98-B5C9C55D92C9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二等辺三角形 12">
              <a:extLst>
                <a:ext uri="{FF2B5EF4-FFF2-40B4-BE49-F238E27FC236}">
                  <a16:creationId xmlns:a16="http://schemas.microsoft.com/office/drawing/2014/main" id="{1419529C-7B50-4C7B-99AA-2FEE33AFBD5F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95F28AA-A3E6-419A-972F-1131CD2545AF}"/>
              </a:ext>
            </a:extLst>
          </p:cNvPr>
          <p:cNvSpPr/>
          <p:nvPr/>
        </p:nvSpPr>
        <p:spPr>
          <a:xfrm rot="20606695">
            <a:off x="8110679" y="3771592"/>
            <a:ext cx="2234381" cy="22343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9BC5449-C7C1-4239-8EDD-83C215A68EE1}"/>
              </a:ext>
            </a:extLst>
          </p:cNvPr>
          <p:cNvSpPr/>
          <p:nvPr/>
        </p:nvSpPr>
        <p:spPr>
          <a:xfrm>
            <a:off x="3762375" y="4562475"/>
            <a:ext cx="3276600" cy="16911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27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623656-682C-457C-8F33-A2DA2DE0718D}"/>
              </a:ext>
            </a:extLst>
          </p:cNvPr>
          <p:cNvSpPr txBox="1"/>
          <p:nvPr/>
        </p:nvSpPr>
        <p:spPr>
          <a:xfrm>
            <a:off x="540774" y="280527"/>
            <a:ext cx="710963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４本の直線で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かこまれた形を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四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角形と　いいます。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8EB53CD-9BDA-4E8A-B0DF-1BC098B3C9E2}"/>
              </a:ext>
            </a:extLst>
          </p:cNvPr>
          <p:cNvSpPr/>
          <p:nvPr/>
        </p:nvSpPr>
        <p:spPr>
          <a:xfrm>
            <a:off x="540774" y="1986116"/>
            <a:ext cx="2231923" cy="71775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E47EB26-DBB6-4202-8D8D-239BA082B71A}"/>
              </a:ext>
            </a:extLst>
          </p:cNvPr>
          <p:cNvGrpSpPr/>
          <p:nvPr/>
        </p:nvGrpSpPr>
        <p:grpSpPr>
          <a:xfrm>
            <a:off x="198182" y="3992150"/>
            <a:ext cx="3135568" cy="2261473"/>
            <a:chOff x="826831" y="3992151"/>
            <a:chExt cx="4620707" cy="2261473"/>
          </a:xfrm>
        </p:grpSpPr>
        <p:sp>
          <p:nvSpPr>
            <p:cNvPr id="6" name="フローチャート: 手操作入力 5">
              <a:extLst>
                <a:ext uri="{FF2B5EF4-FFF2-40B4-BE49-F238E27FC236}">
                  <a16:creationId xmlns:a16="http://schemas.microsoft.com/office/drawing/2014/main" id="{F71FB8BA-2BFB-4CF4-9E65-CF52662A6018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二等辺三角形 6">
              <a:extLst>
                <a:ext uri="{FF2B5EF4-FFF2-40B4-BE49-F238E27FC236}">
                  <a16:creationId xmlns:a16="http://schemas.microsoft.com/office/drawing/2014/main" id="{209BAD7A-C12C-43D5-9AEE-607939643982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二等辺三角形 7">
              <a:extLst>
                <a:ext uri="{FF2B5EF4-FFF2-40B4-BE49-F238E27FC236}">
                  <a16:creationId xmlns:a16="http://schemas.microsoft.com/office/drawing/2014/main" id="{C40138B4-FC89-4975-9154-225CEB86CCF4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EBDCB0B-18E3-460D-8A12-426A8B9B8073}"/>
              </a:ext>
            </a:extLst>
          </p:cNvPr>
          <p:cNvSpPr/>
          <p:nvPr/>
        </p:nvSpPr>
        <p:spPr>
          <a:xfrm rot="20606695">
            <a:off x="8110679" y="3771592"/>
            <a:ext cx="2234381" cy="22343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C9AF75E-373E-4497-AA0E-37512764860E}"/>
              </a:ext>
            </a:extLst>
          </p:cNvPr>
          <p:cNvSpPr/>
          <p:nvPr/>
        </p:nvSpPr>
        <p:spPr>
          <a:xfrm>
            <a:off x="3762375" y="4562475"/>
            <a:ext cx="3276600" cy="16911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9750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623656-682C-457C-8F33-A2DA2DE0718D}"/>
              </a:ext>
            </a:extLst>
          </p:cNvPr>
          <p:cNvSpPr txBox="1"/>
          <p:nvPr/>
        </p:nvSpPr>
        <p:spPr>
          <a:xfrm>
            <a:off x="540774" y="280527"/>
            <a:ext cx="710963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４本の直線で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かこまれた形を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四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角形と　いいます</a:t>
            </a:r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。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98FB2CA-F73E-4AF7-AD66-E50152EC3AD7}"/>
              </a:ext>
            </a:extLst>
          </p:cNvPr>
          <p:cNvSpPr/>
          <p:nvPr/>
        </p:nvSpPr>
        <p:spPr>
          <a:xfrm>
            <a:off x="540774" y="280527"/>
            <a:ext cx="757084" cy="71775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E8D933DD-32FA-49F5-9572-F18CBE82F753}"/>
              </a:ext>
            </a:extLst>
          </p:cNvPr>
          <p:cNvCxnSpPr/>
          <p:nvPr/>
        </p:nvCxnSpPr>
        <p:spPr>
          <a:xfrm>
            <a:off x="629265" y="1828800"/>
            <a:ext cx="4237703" cy="0"/>
          </a:xfrm>
          <a:prstGeom prst="lin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F18A626-1210-49F6-AC03-C177734C9843}"/>
              </a:ext>
            </a:extLst>
          </p:cNvPr>
          <p:cNvCxnSpPr/>
          <p:nvPr/>
        </p:nvCxnSpPr>
        <p:spPr>
          <a:xfrm>
            <a:off x="629265" y="998282"/>
            <a:ext cx="4237703" cy="0"/>
          </a:xfrm>
          <a:prstGeom prst="lin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17B14AE6-9095-4368-8579-608563E27DEF}"/>
              </a:ext>
            </a:extLst>
          </p:cNvPr>
          <p:cNvGrpSpPr/>
          <p:nvPr/>
        </p:nvGrpSpPr>
        <p:grpSpPr>
          <a:xfrm>
            <a:off x="198182" y="3992150"/>
            <a:ext cx="3135568" cy="2261473"/>
            <a:chOff x="826831" y="3992151"/>
            <a:chExt cx="4620707" cy="2261473"/>
          </a:xfrm>
        </p:grpSpPr>
        <p:sp>
          <p:nvSpPr>
            <p:cNvPr id="8" name="フローチャート: 手操作入力 7">
              <a:extLst>
                <a:ext uri="{FF2B5EF4-FFF2-40B4-BE49-F238E27FC236}">
                  <a16:creationId xmlns:a16="http://schemas.microsoft.com/office/drawing/2014/main" id="{0616BEF9-A775-4423-AE66-B5E024FC24D1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二等辺三角形 8">
              <a:extLst>
                <a:ext uri="{FF2B5EF4-FFF2-40B4-BE49-F238E27FC236}">
                  <a16:creationId xmlns:a16="http://schemas.microsoft.com/office/drawing/2014/main" id="{91EA3C79-F306-4BAD-BFFA-04BF5BCBC375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二等辺三角形 9">
              <a:extLst>
                <a:ext uri="{FF2B5EF4-FFF2-40B4-BE49-F238E27FC236}">
                  <a16:creationId xmlns:a16="http://schemas.microsoft.com/office/drawing/2014/main" id="{73F27451-ED58-4F0C-B4A4-5D790F206E68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78D3560-DCCF-4FDA-82DD-B218D2ADD93C}"/>
              </a:ext>
            </a:extLst>
          </p:cNvPr>
          <p:cNvSpPr/>
          <p:nvPr/>
        </p:nvSpPr>
        <p:spPr>
          <a:xfrm rot="20606695">
            <a:off x="8110679" y="3771592"/>
            <a:ext cx="2234381" cy="22343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3100F31-944F-4ECA-B503-1AA624A3B249}"/>
              </a:ext>
            </a:extLst>
          </p:cNvPr>
          <p:cNvSpPr/>
          <p:nvPr/>
        </p:nvSpPr>
        <p:spPr>
          <a:xfrm>
            <a:off x="3762375" y="4562475"/>
            <a:ext cx="3276600" cy="16911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469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623656-682C-457C-8F33-A2DA2DE0718D}"/>
              </a:ext>
            </a:extLst>
          </p:cNvPr>
          <p:cNvSpPr txBox="1"/>
          <p:nvPr/>
        </p:nvSpPr>
        <p:spPr>
          <a:xfrm>
            <a:off x="540774" y="280527"/>
            <a:ext cx="710963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４本の直線で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かこまれた形を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四</a:t>
            </a:r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角形と　いいます。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98FB2CA-F73E-4AF7-AD66-E50152EC3AD7}"/>
              </a:ext>
            </a:extLst>
          </p:cNvPr>
          <p:cNvSpPr/>
          <p:nvPr/>
        </p:nvSpPr>
        <p:spPr>
          <a:xfrm>
            <a:off x="540774" y="280527"/>
            <a:ext cx="757084" cy="71775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E8D933DD-32FA-49F5-9572-F18CBE82F753}"/>
              </a:ext>
            </a:extLst>
          </p:cNvPr>
          <p:cNvCxnSpPr/>
          <p:nvPr/>
        </p:nvCxnSpPr>
        <p:spPr>
          <a:xfrm>
            <a:off x="629265" y="1828800"/>
            <a:ext cx="4237703" cy="0"/>
          </a:xfrm>
          <a:prstGeom prst="lin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F18A626-1210-49F6-AC03-C177734C9843}"/>
              </a:ext>
            </a:extLst>
          </p:cNvPr>
          <p:cNvCxnSpPr/>
          <p:nvPr/>
        </p:nvCxnSpPr>
        <p:spPr>
          <a:xfrm>
            <a:off x="629265" y="998282"/>
            <a:ext cx="4237703" cy="0"/>
          </a:xfrm>
          <a:prstGeom prst="lin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AAF7AC0-4FC5-4949-8815-7A6544443AF8}"/>
              </a:ext>
            </a:extLst>
          </p:cNvPr>
          <p:cNvSpPr/>
          <p:nvPr/>
        </p:nvSpPr>
        <p:spPr>
          <a:xfrm>
            <a:off x="2748116" y="280527"/>
            <a:ext cx="1263446" cy="71775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3064BC35-77FE-4A65-968A-A9CA76AC457E}"/>
              </a:ext>
            </a:extLst>
          </p:cNvPr>
          <p:cNvGrpSpPr/>
          <p:nvPr/>
        </p:nvGrpSpPr>
        <p:grpSpPr>
          <a:xfrm>
            <a:off x="198182" y="3992150"/>
            <a:ext cx="3135568" cy="2261473"/>
            <a:chOff x="826831" y="3992151"/>
            <a:chExt cx="4620707" cy="2261473"/>
          </a:xfrm>
        </p:grpSpPr>
        <p:sp>
          <p:nvSpPr>
            <p:cNvPr id="9" name="フローチャート: 手操作入力 8">
              <a:extLst>
                <a:ext uri="{FF2B5EF4-FFF2-40B4-BE49-F238E27FC236}">
                  <a16:creationId xmlns:a16="http://schemas.microsoft.com/office/drawing/2014/main" id="{3541CDC9-DCD4-4F6F-85DF-C673BA965E0E}"/>
                </a:ext>
              </a:extLst>
            </p:cNvPr>
            <p:cNvSpPr/>
            <p:nvPr/>
          </p:nvSpPr>
          <p:spPr>
            <a:xfrm>
              <a:off x="1882443" y="3992151"/>
              <a:ext cx="2260932" cy="2261472"/>
            </a:xfrm>
            <a:prstGeom prst="flowChartManualInpu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二等辺三角形 9">
              <a:extLst>
                <a:ext uri="{FF2B5EF4-FFF2-40B4-BE49-F238E27FC236}">
                  <a16:creationId xmlns:a16="http://schemas.microsoft.com/office/drawing/2014/main" id="{A0717636-E9D9-4C55-B3F4-3C9C364FE045}"/>
                </a:ext>
              </a:extLst>
            </p:cNvPr>
            <p:cNvSpPr/>
            <p:nvPr/>
          </p:nvSpPr>
          <p:spPr>
            <a:xfrm>
              <a:off x="2855656" y="4019242"/>
              <a:ext cx="2591882" cy="2234381"/>
            </a:xfrm>
            <a:prstGeom prst="triangl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二等辺三角形 10">
              <a:extLst>
                <a:ext uri="{FF2B5EF4-FFF2-40B4-BE49-F238E27FC236}">
                  <a16:creationId xmlns:a16="http://schemas.microsoft.com/office/drawing/2014/main" id="{8E4397A6-BEF3-4F76-91A8-E14C408CC65D}"/>
                </a:ext>
              </a:extLst>
            </p:cNvPr>
            <p:cNvSpPr/>
            <p:nvPr/>
          </p:nvSpPr>
          <p:spPr>
            <a:xfrm>
              <a:off x="826831" y="4448176"/>
              <a:ext cx="2028825" cy="1805448"/>
            </a:xfrm>
            <a:prstGeom prst="triangle">
              <a:avLst>
                <a:gd name="adj" fmla="val 52205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9F5F716-6885-445C-A809-A2447E088C06}"/>
              </a:ext>
            </a:extLst>
          </p:cNvPr>
          <p:cNvSpPr/>
          <p:nvPr/>
        </p:nvSpPr>
        <p:spPr>
          <a:xfrm rot="20606695">
            <a:off x="8110679" y="3771592"/>
            <a:ext cx="2234381" cy="22343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7901D3B-A596-4799-9C7D-0A034DEDDAFD}"/>
              </a:ext>
            </a:extLst>
          </p:cNvPr>
          <p:cNvSpPr/>
          <p:nvPr/>
        </p:nvSpPr>
        <p:spPr>
          <a:xfrm>
            <a:off x="3762375" y="4562475"/>
            <a:ext cx="3276600" cy="16911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325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278</Words>
  <Application>Microsoft Office PowerPoint</Application>
  <PresentationFormat>ワイド画面</PresentationFormat>
  <Paragraphs>72</Paragraphs>
  <Slides>50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50</vt:i4>
      </vt:variant>
    </vt:vector>
  </HeadingPairs>
  <TitlesOfParts>
    <vt:vector size="55" baseType="lpstr">
      <vt:lpstr>UD デジタル 教科書体 NP-R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奥田 嚴文</dc:creator>
  <cp:lastModifiedBy>oono</cp:lastModifiedBy>
  <cp:revision>6</cp:revision>
  <dcterms:created xsi:type="dcterms:W3CDTF">2021-08-12T11:41:15Z</dcterms:created>
  <dcterms:modified xsi:type="dcterms:W3CDTF">2021-09-28T05:58:05Z</dcterms:modified>
</cp:coreProperties>
</file>