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840"/>
  </p:normalViewPr>
  <p:slideViewPr>
    <p:cSldViewPr snapToGrid="0" snapToObjects="1">
      <p:cViewPr varScale="1">
        <p:scale>
          <a:sx n="61" d="100"/>
          <a:sy n="61" d="100"/>
        </p:scale>
        <p:origin x="2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/>
              <a:t> フラッシュカード</a:t>
            </a:r>
          </a:p>
        </p:txBody>
      </p:sp>
    </p:spTree>
    <p:extLst>
      <p:ext uri="{BB962C8B-B14F-4D97-AF65-F5344CB8AC3E}">
        <p14:creationId xmlns:p14="http://schemas.microsoft.com/office/powerpoint/2010/main" val="128211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/>
              <a:t>ノートに書いたものを黒板に書かせる</a:t>
            </a:r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/>
              <a:t>このスライド画面を使っても良い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◯◯屋さんに、赤鉛筆で印をつけていきなさい。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9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◯◯屋さんの「</a:t>
            </a:r>
            <a:r>
              <a:rPr kumimoji="1" lang="en-US" altLang="ja-JP" dirty="0"/>
              <a:t>A__</a:t>
            </a:r>
            <a:r>
              <a:rPr kumimoji="1" lang="ja-JP" altLang="en-US"/>
              <a:t>」の部分には、何が入るのですか。</a:t>
            </a:r>
          </a:p>
        </p:txBody>
      </p:sp>
    </p:spTree>
    <p:extLst>
      <p:ext uri="{BB962C8B-B14F-4D97-AF65-F5344CB8AC3E}">
        <p14:creationId xmlns:p14="http://schemas.microsoft.com/office/powerpoint/2010/main" val="400255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そのお店で売っている「もの（商品）」が入るのですね。</a:t>
            </a:r>
          </a:p>
        </p:txBody>
      </p:sp>
    </p:spTree>
    <p:extLst>
      <p:ext uri="{BB962C8B-B14F-4D97-AF65-F5344CB8AC3E}">
        <p14:creationId xmlns:p14="http://schemas.microsoft.com/office/powerpoint/2010/main" val="119315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JR</a:t>
            </a:r>
            <a:r>
              <a:rPr kumimoji="1" lang="ja-JP" altLang="en-US"/>
              <a:t>　は、何を売っているのですか？</a:t>
            </a:r>
          </a:p>
        </p:txBody>
      </p:sp>
    </p:spTree>
    <p:extLst>
      <p:ext uri="{BB962C8B-B14F-4D97-AF65-F5344CB8AC3E}">
        <p14:creationId xmlns:p14="http://schemas.microsoft.com/office/powerpoint/2010/main" val="161057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移動する「スピード」を売っています。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019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宅急便は何を売っているのですか？</a:t>
            </a:r>
          </a:p>
        </p:txBody>
      </p:sp>
    </p:spTree>
    <p:extLst>
      <p:ext uri="{BB962C8B-B14F-4D97-AF65-F5344CB8AC3E}">
        <p14:creationId xmlns:p14="http://schemas.microsoft.com/office/powerpoint/2010/main" val="28551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「納期」を売っています。荷物をできるだけ早く届ける。</a:t>
            </a:r>
          </a:p>
        </p:txBody>
      </p:sp>
    </p:spTree>
    <p:extLst>
      <p:ext uri="{BB962C8B-B14F-4D97-AF65-F5344CB8AC3E}">
        <p14:creationId xmlns:p14="http://schemas.microsoft.com/office/powerpoint/2010/main" val="48038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散髪屋さんは何を売っていますか？（サービス、ヘアカットする技術など）</a:t>
            </a:r>
          </a:p>
        </p:txBody>
      </p:sp>
    </p:spTree>
    <p:extLst>
      <p:ext uri="{BB962C8B-B14F-4D97-AF65-F5344CB8AC3E}">
        <p14:creationId xmlns:p14="http://schemas.microsoft.com/office/powerpoint/2010/main" val="3868174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ゲームセンターは何を売っていますか？（楽しい時間など）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このように、目に見えないものを「商品」として売っているお店もあるのですね。</a:t>
            </a:r>
          </a:p>
        </p:txBody>
      </p:sp>
    </p:spTree>
    <p:extLst>
      <p:ext uri="{BB962C8B-B14F-4D97-AF65-F5344CB8AC3E}">
        <p14:creationId xmlns:p14="http://schemas.microsoft.com/office/powerpoint/2010/main" val="2977729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自動販売機はお店ですか？お店ではないですか？</a:t>
            </a:r>
            <a:endParaRPr kumimoji="1" lang="en-US" altLang="ja-JP" dirty="0"/>
          </a:p>
          <a:p>
            <a:r>
              <a:rPr kumimoji="1" lang="ja-JP" altLang="en-US"/>
              <a:t>お店か、お店だはないか、自分の考えをノートに書きなさい。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462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私たちの町には、たくさんのお店があります。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87604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どんなお店がありますか？（指名、発表）</a:t>
            </a:r>
          </a:p>
        </p:txBody>
      </p:sp>
    </p:spTree>
    <p:extLst>
      <p:ext uri="{BB962C8B-B14F-4D97-AF65-F5344CB8AC3E}">
        <p14:creationId xmlns:p14="http://schemas.microsoft.com/office/powerpoint/2010/main" val="364184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パン屋さんは、何を売っていますか？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41517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お米屋さんは何を売っていますか？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94315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コンビニは何を売っていますか？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295210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そもそも、お店ってなんですか？</a:t>
            </a:r>
            <a:endParaRPr kumimoji="1" lang="en-US" altLang="ja-JP" dirty="0"/>
          </a:p>
          <a:p>
            <a:r>
              <a:rPr kumimoji="1" lang="ja-JP" altLang="en-US"/>
              <a:t>お店は、これこれこういうこと、とノートに書きなさい。</a:t>
            </a:r>
          </a:p>
        </p:txBody>
      </p:sp>
    </p:spTree>
    <p:extLst>
      <p:ext uri="{BB962C8B-B14F-4D97-AF65-F5344CB8AC3E}">
        <p14:creationId xmlns:p14="http://schemas.microsoft.com/office/powerpoint/2010/main" val="285105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こういう時、まずどうやって調べますか？</a:t>
            </a:r>
            <a:endParaRPr kumimoji="1" lang="en-US" altLang="ja-JP" dirty="0"/>
          </a:p>
          <a:p>
            <a:r>
              <a:rPr kumimoji="1" lang="ja-JP" altLang="en-US"/>
              <a:t>辞書をひけばいいんだね。</a:t>
            </a:r>
          </a:p>
        </p:txBody>
      </p:sp>
    </p:spTree>
    <p:extLst>
      <p:ext uri="{BB962C8B-B14F-4D97-AF65-F5344CB8AC3E}">
        <p14:creationId xmlns:p14="http://schemas.microsoft.com/office/powerpoint/2010/main" val="178883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辞書には次のように書いていました。</a:t>
            </a:r>
            <a:endParaRPr kumimoji="1" lang="en-US" altLang="ja-JP" dirty="0"/>
          </a:p>
          <a:p>
            <a:r>
              <a:rPr kumimoji="1" lang="ja-JP" altLang="en-US"/>
              <a:t>この説明に、賛成？反対？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お店とは何かを考えるために</a:t>
            </a:r>
            <a:endParaRPr kumimoji="1" lang="en-US" altLang="ja-JP" dirty="0"/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知っているお店を、できるだけたくさんノートに箇条書きしなさい。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15646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.jyongman@toss2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61CE9B9-DDC1-1816-15CF-EA79F500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1290674"/>
            <a:ext cx="11163300" cy="14732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503854-4E61-91EC-D956-F32E6EB35718}"/>
              </a:ext>
            </a:extLst>
          </p:cNvPr>
          <p:cNvSpPr txBox="1"/>
          <p:nvPr/>
        </p:nvSpPr>
        <p:spPr>
          <a:xfrm>
            <a:off x="4192473" y="6661432"/>
            <a:ext cx="46198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rPr>
              <a:t>TOSS</a:t>
            </a:r>
            <a:r>
              <a:rPr kumimoji="0" lang="ja-JP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rPr>
              <a:t>関西中央事務局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CFD37-D44D-DFF3-387B-F20EF3CF8093}"/>
              </a:ext>
            </a:extLst>
          </p:cNvPr>
          <p:cNvSpPr txBox="1"/>
          <p:nvPr/>
        </p:nvSpPr>
        <p:spPr>
          <a:xfrm>
            <a:off x="5330482" y="7806336"/>
            <a:ext cx="19492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rPr>
              <a:t>許　鍾萬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1B474E-5BBA-6BDF-31BF-1F8E3C13B354}"/>
              </a:ext>
            </a:extLst>
          </p:cNvPr>
          <p:cNvSpPr txBox="1"/>
          <p:nvPr/>
        </p:nvSpPr>
        <p:spPr>
          <a:xfrm>
            <a:off x="5027635" y="8622944"/>
            <a:ext cx="2949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800" dirty="0">
                <a:hlinkClick r:id="rId3"/>
              </a:rPr>
              <a:t>h</a:t>
            </a: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ヒラギノ角ゴ ProN W3"/>
                <a:hlinkClick r:id="rId3"/>
              </a:rPr>
              <a:t>o.jyongman@toss2.com</a:t>
            </a:r>
            <a:endParaRPr kumimoji="0" lang="en-US" altLang="ja-JP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ヒラギノ角ゴ ProN W3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ヒラギノ角ゴ ProN W3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お店"/>
          <p:cNvSpPr txBox="1"/>
          <p:nvPr/>
        </p:nvSpPr>
        <p:spPr>
          <a:xfrm>
            <a:off x="3905249" y="3556001"/>
            <a:ext cx="5194301" cy="264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お店</a:t>
            </a:r>
          </a:p>
        </p:txBody>
      </p:sp>
      <p:sp>
        <p:nvSpPr>
          <p:cNvPr id="159" name="み せ"/>
          <p:cNvSpPr txBox="1"/>
          <p:nvPr/>
        </p:nvSpPr>
        <p:spPr>
          <a:xfrm>
            <a:off x="7118350" y="2901950"/>
            <a:ext cx="14859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み　せ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店"/>
          <p:cNvSpPr txBox="1"/>
          <p:nvPr/>
        </p:nvSpPr>
        <p:spPr>
          <a:xfrm>
            <a:off x="1987549" y="3746500"/>
            <a:ext cx="13843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店</a:t>
            </a:r>
          </a:p>
        </p:txBody>
      </p:sp>
      <p:sp>
        <p:nvSpPr>
          <p:cNvPr id="162" name="みせ"/>
          <p:cNvSpPr txBox="1"/>
          <p:nvPr/>
        </p:nvSpPr>
        <p:spPr>
          <a:xfrm>
            <a:off x="2203450" y="3117850"/>
            <a:ext cx="10287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みせ</a:t>
            </a:r>
          </a:p>
        </p:txBody>
      </p:sp>
      <p:sp>
        <p:nvSpPr>
          <p:cNvPr id="163" name="① 辞書"/>
          <p:cNvSpPr txBox="1"/>
          <p:nvPr/>
        </p:nvSpPr>
        <p:spPr>
          <a:xfrm>
            <a:off x="967485" y="730250"/>
            <a:ext cx="350062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① 辞書</a:t>
            </a:r>
          </a:p>
        </p:txBody>
      </p:sp>
      <p:sp>
        <p:nvSpPr>
          <p:cNvPr id="164" name="四角形"/>
          <p:cNvSpPr/>
          <p:nvPr/>
        </p:nvSpPr>
        <p:spPr>
          <a:xfrm>
            <a:off x="1409700" y="2762250"/>
            <a:ext cx="10698808" cy="55257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商品をならべて売るところ"/>
          <p:cNvSpPr txBox="1"/>
          <p:nvPr/>
        </p:nvSpPr>
        <p:spPr>
          <a:xfrm>
            <a:off x="1748953" y="6086475"/>
            <a:ext cx="100203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商品をならべて売るところ</a:t>
            </a:r>
          </a:p>
        </p:txBody>
      </p:sp>
      <p:sp>
        <p:nvSpPr>
          <p:cNvPr id="166" name="四角形"/>
          <p:cNvSpPr/>
          <p:nvPr/>
        </p:nvSpPr>
        <p:spPr>
          <a:xfrm>
            <a:off x="1625600" y="5918200"/>
            <a:ext cx="10267009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店"/>
          <p:cNvSpPr txBox="1"/>
          <p:nvPr/>
        </p:nvSpPr>
        <p:spPr>
          <a:xfrm>
            <a:off x="1987549" y="3746500"/>
            <a:ext cx="13843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店</a:t>
            </a:r>
          </a:p>
        </p:txBody>
      </p:sp>
      <p:sp>
        <p:nvSpPr>
          <p:cNvPr id="169" name="みせ"/>
          <p:cNvSpPr txBox="1"/>
          <p:nvPr/>
        </p:nvSpPr>
        <p:spPr>
          <a:xfrm>
            <a:off x="2203450" y="3117850"/>
            <a:ext cx="10287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みせ</a:t>
            </a:r>
          </a:p>
        </p:txBody>
      </p:sp>
      <p:sp>
        <p:nvSpPr>
          <p:cNvPr id="170" name="① 辞書"/>
          <p:cNvSpPr txBox="1"/>
          <p:nvPr/>
        </p:nvSpPr>
        <p:spPr>
          <a:xfrm>
            <a:off x="967485" y="730250"/>
            <a:ext cx="350062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① 辞書</a:t>
            </a:r>
          </a:p>
        </p:txBody>
      </p:sp>
      <p:sp>
        <p:nvSpPr>
          <p:cNvPr id="171" name="四角形"/>
          <p:cNvSpPr/>
          <p:nvPr/>
        </p:nvSpPr>
        <p:spPr>
          <a:xfrm>
            <a:off x="1409700" y="2762250"/>
            <a:ext cx="10698808" cy="55257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商品をならべて売るところ"/>
          <p:cNvSpPr txBox="1"/>
          <p:nvPr/>
        </p:nvSpPr>
        <p:spPr>
          <a:xfrm>
            <a:off x="1748953" y="6086475"/>
            <a:ext cx="100203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商品をならべて売るところ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列挙する"/>
          <p:cNvSpPr txBox="1"/>
          <p:nvPr/>
        </p:nvSpPr>
        <p:spPr>
          <a:xfrm>
            <a:off x="2127250" y="3746501"/>
            <a:ext cx="8750300" cy="2260598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列挙</a:t>
            </a:r>
            <a:r>
              <a:t>する</a:t>
            </a:r>
          </a:p>
        </p:txBody>
      </p:sp>
      <p:sp>
        <p:nvSpPr>
          <p:cNvPr id="175" name="社会科における学習システム ①"/>
          <p:cNvSpPr/>
          <p:nvPr/>
        </p:nvSpPr>
        <p:spPr>
          <a:xfrm>
            <a:off x="1714500" y="1454150"/>
            <a:ext cx="9575801" cy="7620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社会科における学習システム　①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１ やきにく屋さん…"/>
          <p:cNvSpPr txBox="1"/>
          <p:nvPr/>
        </p:nvSpPr>
        <p:spPr>
          <a:xfrm>
            <a:off x="568887" y="2197100"/>
            <a:ext cx="5590541" cy="746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　やきにく屋さん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２　おかし屋さん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３　パン屋さん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４　レストラン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５　スーパーマーケット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６　コンビニ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７　おもちゃ屋さん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８　ケーキ屋さん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９　お花屋さん</a:t>
            </a:r>
          </a:p>
        </p:txBody>
      </p:sp>
      <p:sp>
        <p:nvSpPr>
          <p:cNvPr id="178" name="１０ クリーニング屋さん…"/>
          <p:cNvSpPr txBox="1"/>
          <p:nvPr/>
        </p:nvSpPr>
        <p:spPr>
          <a:xfrm>
            <a:off x="6775284" y="2079625"/>
            <a:ext cx="6687821" cy="8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１０　クリーニング屋さん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１１　バッティングセンター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１２　おふろ屋さん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１３　ゲームセンター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１４　空港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１５　ディズニーランド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１６　服屋さん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１７　本屋さん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１８　さんぱつ屋さん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endParaRPr/>
          </a:p>
          <a:p>
            <a:pPr algn="r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など</a:t>
            </a:r>
          </a:p>
        </p:txBody>
      </p:sp>
      <p:sp>
        <p:nvSpPr>
          <p:cNvPr id="179" name="お店 を列挙する"/>
          <p:cNvSpPr txBox="1"/>
          <p:nvPr/>
        </p:nvSpPr>
        <p:spPr>
          <a:xfrm>
            <a:off x="2508250" y="647700"/>
            <a:ext cx="7988301" cy="1371600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0"/>
              <a:t>お店</a:t>
            </a:r>
            <a:r>
              <a:t>　を</a:t>
            </a:r>
            <a:r>
              <a:rPr>
                <a:solidFill>
                  <a:schemeClr val="accent5"/>
                </a:solidFill>
              </a:rPr>
              <a:t>列挙</a:t>
            </a:r>
            <a:r>
              <a:t>する</a:t>
            </a:r>
          </a:p>
        </p:txBody>
      </p:sp>
      <p:sp>
        <p:nvSpPr>
          <p:cNvPr id="180" name="四角形"/>
          <p:cNvSpPr/>
          <p:nvPr/>
        </p:nvSpPr>
        <p:spPr>
          <a:xfrm>
            <a:off x="2184400" y="463550"/>
            <a:ext cx="3343722" cy="17399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おかし 屋さん"/>
          <p:cNvSpPr txBox="1"/>
          <p:nvPr/>
        </p:nvSpPr>
        <p:spPr>
          <a:xfrm>
            <a:off x="3866182" y="1727200"/>
            <a:ext cx="649257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おかし 屋さん</a:t>
            </a:r>
          </a:p>
        </p:txBody>
      </p:sp>
      <p:sp>
        <p:nvSpPr>
          <p:cNvPr id="183" name="Ａ"/>
          <p:cNvSpPr txBox="1"/>
          <p:nvPr/>
        </p:nvSpPr>
        <p:spPr>
          <a:xfrm>
            <a:off x="2965450" y="2209800"/>
            <a:ext cx="8509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8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Ａ</a:t>
            </a:r>
          </a:p>
        </p:txBody>
      </p:sp>
      <p:sp>
        <p:nvSpPr>
          <p:cNvPr id="184" name="線"/>
          <p:cNvSpPr/>
          <p:nvPr/>
        </p:nvSpPr>
        <p:spPr>
          <a:xfrm>
            <a:off x="3050331" y="3110846"/>
            <a:ext cx="3461087" cy="1"/>
          </a:xfrm>
          <a:prstGeom prst="lin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5" name="おもちゃ…"/>
          <p:cNvSpPr txBox="1"/>
          <p:nvPr/>
        </p:nvSpPr>
        <p:spPr>
          <a:xfrm>
            <a:off x="3982488" y="2690950"/>
            <a:ext cx="2623923" cy="581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おもちゃ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パン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本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服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endParaRPr/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など</a:t>
            </a:r>
          </a:p>
        </p:txBody>
      </p:sp>
      <p:sp>
        <p:nvSpPr>
          <p:cNvPr id="186" name="もの"/>
          <p:cNvSpPr txBox="1"/>
          <p:nvPr/>
        </p:nvSpPr>
        <p:spPr>
          <a:xfrm>
            <a:off x="8345670" y="4149560"/>
            <a:ext cx="2373580" cy="122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894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もの</a:t>
            </a:r>
          </a:p>
        </p:txBody>
      </p:sp>
      <p:sp>
        <p:nvSpPr>
          <p:cNvPr id="187" name="（ 商品 ）"/>
          <p:cNvSpPr txBox="1"/>
          <p:nvPr/>
        </p:nvSpPr>
        <p:spPr>
          <a:xfrm>
            <a:off x="7259704" y="5520620"/>
            <a:ext cx="4545511" cy="104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477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（ 商品 ）</a:t>
            </a:r>
          </a:p>
        </p:txBody>
      </p:sp>
      <p:sp>
        <p:nvSpPr>
          <p:cNvPr id="188" name="線"/>
          <p:cNvSpPr/>
          <p:nvPr/>
        </p:nvSpPr>
        <p:spPr>
          <a:xfrm>
            <a:off x="5905500" y="5194300"/>
            <a:ext cx="1490194" cy="0"/>
          </a:xfrm>
          <a:prstGeom prst="line">
            <a:avLst/>
          </a:prstGeom>
          <a:ln w="1778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9" name="四角形"/>
          <p:cNvSpPr/>
          <p:nvPr/>
        </p:nvSpPr>
        <p:spPr>
          <a:xfrm>
            <a:off x="7594600" y="3987800"/>
            <a:ext cx="3875720" cy="28644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0" name="四角形"/>
          <p:cNvSpPr/>
          <p:nvPr/>
        </p:nvSpPr>
        <p:spPr>
          <a:xfrm>
            <a:off x="7734300" y="4127500"/>
            <a:ext cx="3596321" cy="258508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おかし 屋さん"/>
          <p:cNvSpPr txBox="1"/>
          <p:nvPr/>
        </p:nvSpPr>
        <p:spPr>
          <a:xfrm>
            <a:off x="3866182" y="1727200"/>
            <a:ext cx="649257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おかし 屋さん</a:t>
            </a:r>
          </a:p>
        </p:txBody>
      </p:sp>
      <p:sp>
        <p:nvSpPr>
          <p:cNvPr id="193" name="Ａ"/>
          <p:cNvSpPr txBox="1"/>
          <p:nvPr/>
        </p:nvSpPr>
        <p:spPr>
          <a:xfrm>
            <a:off x="2965450" y="2209800"/>
            <a:ext cx="8509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8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Ａ</a:t>
            </a:r>
          </a:p>
        </p:txBody>
      </p:sp>
      <p:sp>
        <p:nvSpPr>
          <p:cNvPr id="194" name="線"/>
          <p:cNvSpPr/>
          <p:nvPr/>
        </p:nvSpPr>
        <p:spPr>
          <a:xfrm>
            <a:off x="3050331" y="3110846"/>
            <a:ext cx="3461087" cy="1"/>
          </a:xfrm>
          <a:prstGeom prst="lin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5" name="おもちゃ…"/>
          <p:cNvSpPr txBox="1"/>
          <p:nvPr/>
        </p:nvSpPr>
        <p:spPr>
          <a:xfrm>
            <a:off x="3982488" y="2690950"/>
            <a:ext cx="2623923" cy="581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おもちゃ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パン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本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服</a:t>
            </a:r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endParaRPr/>
          </a:p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94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t>など</a:t>
            </a:r>
          </a:p>
        </p:txBody>
      </p:sp>
      <p:sp>
        <p:nvSpPr>
          <p:cNvPr id="196" name="もの"/>
          <p:cNvSpPr txBox="1"/>
          <p:nvPr/>
        </p:nvSpPr>
        <p:spPr>
          <a:xfrm>
            <a:off x="8345670" y="4149560"/>
            <a:ext cx="2373580" cy="122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894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もの</a:t>
            </a:r>
          </a:p>
        </p:txBody>
      </p:sp>
      <p:sp>
        <p:nvSpPr>
          <p:cNvPr id="197" name="（ 商品 ）"/>
          <p:cNvSpPr txBox="1"/>
          <p:nvPr/>
        </p:nvSpPr>
        <p:spPr>
          <a:xfrm>
            <a:off x="7259704" y="5520620"/>
            <a:ext cx="4545511" cy="104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477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（ 商品 ）</a:t>
            </a:r>
          </a:p>
        </p:txBody>
      </p:sp>
      <p:sp>
        <p:nvSpPr>
          <p:cNvPr id="198" name="線"/>
          <p:cNvSpPr/>
          <p:nvPr/>
        </p:nvSpPr>
        <p:spPr>
          <a:xfrm>
            <a:off x="5905500" y="5194300"/>
            <a:ext cx="1490194" cy="0"/>
          </a:xfrm>
          <a:prstGeom prst="line">
            <a:avLst/>
          </a:prstGeom>
          <a:ln w="1778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9" name="四角形"/>
          <p:cNvSpPr/>
          <p:nvPr/>
        </p:nvSpPr>
        <p:spPr>
          <a:xfrm>
            <a:off x="7594600" y="3987800"/>
            <a:ext cx="3875720" cy="28644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分類する"/>
          <p:cNvSpPr txBox="1"/>
          <p:nvPr/>
        </p:nvSpPr>
        <p:spPr>
          <a:xfrm>
            <a:off x="2127250" y="3746501"/>
            <a:ext cx="8750300" cy="2260598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分類</a:t>
            </a:r>
            <a:r>
              <a:t>する</a:t>
            </a:r>
          </a:p>
        </p:txBody>
      </p:sp>
      <p:sp>
        <p:nvSpPr>
          <p:cNvPr id="202" name="社会科における学習システム ②"/>
          <p:cNvSpPr/>
          <p:nvPr/>
        </p:nvSpPr>
        <p:spPr>
          <a:xfrm>
            <a:off x="1714500" y="1454150"/>
            <a:ext cx="9575801" cy="7620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社会科における学習システム　②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テキスト"/>
          <p:cNvSpPr txBox="1"/>
          <p:nvPr/>
        </p:nvSpPr>
        <p:spPr>
          <a:xfrm>
            <a:off x="6145021" y="4838700"/>
            <a:ext cx="714757" cy="254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5" name="スクリーンショット 2014-08-01 9.59.43.png" descr="スクリーンショット 2014-08-01 9.59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8950"/>
            <a:ext cx="11328400" cy="895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四角形"/>
          <p:cNvSpPr/>
          <p:nvPr/>
        </p:nvSpPr>
        <p:spPr>
          <a:xfrm>
            <a:off x="6934200" y="5689600"/>
            <a:ext cx="5366495" cy="184864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テキスト"/>
          <p:cNvSpPr txBox="1"/>
          <p:nvPr/>
        </p:nvSpPr>
        <p:spPr>
          <a:xfrm>
            <a:off x="6145021" y="4838700"/>
            <a:ext cx="714757" cy="254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11" name="スクリーンショット 2014-08-01 9.59.43.png" descr="スクリーンショット 2014-08-01 9.59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8950"/>
            <a:ext cx="11328400" cy="895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Everyone spends money in this place."/>
          <p:cNvSpPr txBox="1"/>
          <p:nvPr/>
        </p:nvSpPr>
        <p:spPr>
          <a:xfrm>
            <a:off x="2183231" y="122675"/>
            <a:ext cx="8638338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Everyone spends money in this place.</a:t>
            </a:r>
          </a:p>
        </p:txBody>
      </p:sp>
      <p:sp>
        <p:nvSpPr>
          <p:cNvPr id="213" name="What are （    ） selling?"/>
          <p:cNvSpPr txBox="1"/>
          <p:nvPr/>
        </p:nvSpPr>
        <p:spPr>
          <a:xfrm>
            <a:off x="2882290" y="679068"/>
            <a:ext cx="7240220" cy="558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What are （　　　　） selling?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花屋さん"/>
          <p:cNvSpPr txBox="1"/>
          <p:nvPr/>
        </p:nvSpPr>
        <p:spPr>
          <a:xfrm>
            <a:off x="2635249" y="1009650"/>
            <a:ext cx="7734301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花屋さん</a:t>
            </a:r>
          </a:p>
        </p:txBody>
      </p:sp>
      <p:pic>
        <p:nvPicPr>
          <p:cNvPr id="121" name="イメージ" descr="イメージ"/>
          <p:cNvPicPr>
            <a:picLocks noChangeAspect="1"/>
          </p:cNvPicPr>
          <p:nvPr/>
        </p:nvPicPr>
        <p:blipFill>
          <a:blip r:embed="rId3"/>
          <a:srcRect b="15753"/>
          <a:stretch>
            <a:fillRect/>
          </a:stretch>
        </p:blipFill>
        <p:spPr>
          <a:xfrm>
            <a:off x="3064271" y="3544407"/>
            <a:ext cx="6876204" cy="579297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はな   や"/>
          <p:cNvSpPr txBox="1"/>
          <p:nvPr/>
        </p:nvSpPr>
        <p:spPr>
          <a:xfrm>
            <a:off x="3079750" y="476250"/>
            <a:ext cx="28575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はな　　　や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編集エリア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編集エリア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スクリーンショット 2014-08-01 9.59.56.png" descr="スクリーンショット 2014-08-01 9.59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7350"/>
            <a:ext cx="10566400" cy="897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四角形"/>
          <p:cNvSpPr/>
          <p:nvPr/>
        </p:nvSpPr>
        <p:spPr>
          <a:xfrm>
            <a:off x="7162800" y="5537200"/>
            <a:ext cx="3524995" cy="172372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編集エリア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編集エリア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4" name="スクリーンショット 2014-08-01 9.59.56.png" descr="スクリーンショット 2014-08-01 9.59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7350"/>
            <a:ext cx="10566400" cy="897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編集エリア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編集エリア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スクリーンショット 2014-08-01 11.19.56.png" descr="スクリーンショット 2014-08-01 11.19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524000"/>
            <a:ext cx="12268200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編集エリア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編集エリア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スクリーンショット 2014-08-01 11.20.02.png" descr="スクリーンショット 2014-08-01 11.20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797050"/>
            <a:ext cx="123571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編集エリア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編集エリア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0" name="スクリーンショット 2014-08-01 11.27.15.png" descr="スクリーンショット 2014-08-01 11.27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692150"/>
            <a:ext cx="12357100" cy="836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検討する"/>
          <p:cNvSpPr txBox="1"/>
          <p:nvPr/>
        </p:nvSpPr>
        <p:spPr>
          <a:xfrm>
            <a:off x="2127250" y="3746501"/>
            <a:ext cx="8750300" cy="2260598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検討</a:t>
            </a:r>
            <a:r>
              <a:t>する</a:t>
            </a:r>
          </a:p>
        </p:txBody>
      </p:sp>
      <p:sp>
        <p:nvSpPr>
          <p:cNvPr id="244" name="社会科における学習システム ③"/>
          <p:cNvSpPr/>
          <p:nvPr/>
        </p:nvSpPr>
        <p:spPr>
          <a:xfrm>
            <a:off x="1714500" y="1454150"/>
            <a:ext cx="9575801" cy="7620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社会科における学習システム　③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ケーキ屋さん"/>
          <p:cNvSpPr txBox="1"/>
          <p:nvPr/>
        </p:nvSpPr>
        <p:spPr>
          <a:xfrm>
            <a:off x="730249" y="1009650"/>
            <a:ext cx="11544301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ケーキ屋さん</a:t>
            </a:r>
          </a:p>
        </p:txBody>
      </p:sp>
      <p:pic>
        <p:nvPicPr>
          <p:cNvPr id="126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99" y="3349649"/>
            <a:ext cx="6296002" cy="62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や"/>
          <p:cNvSpPr txBox="1"/>
          <p:nvPr/>
        </p:nvSpPr>
        <p:spPr>
          <a:xfrm>
            <a:off x="7219950" y="450850"/>
            <a:ext cx="5715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イメージ" descr="イメージ"/>
          <p:cNvPicPr>
            <a:picLocks noChangeAspect="1"/>
          </p:cNvPicPr>
          <p:nvPr/>
        </p:nvPicPr>
        <p:blipFill>
          <a:blip r:embed="rId2"/>
          <a:srcRect b="36105"/>
          <a:stretch>
            <a:fillRect/>
          </a:stretch>
        </p:blipFill>
        <p:spPr>
          <a:xfrm>
            <a:off x="2235398" y="3924645"/>
            <a:ext cx="8534113" cy="545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魚屋さん"/>
          <p:cNvSpPr txBox="1"/>
          <p:nvPr/>
        </p:nvSpPr>
        <p:spPr>
          <a:xfrm>
            <a:off x="2635249" y="1009650"/>
            <a:ext cx="7734301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魚屋さん</a:t>
            </a:r>
          </a:p>
        </p:txBody>
      </p:sp>
      <p:sp>
        <p:nvSpPr>
          <p:cNvPr id="132" name="さかな  や"/>
          <p:cNvSpPr txBox="1"/>
          <p:nvPr/>
        </p:nvSpPr>
        <p:spPr>
          <a:xfrm>
            <a:off x="2940050" y="476250"/>
            <a:ext cx="28575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r>
              <a:t>さかな　　や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スクリーンショット 2014-07-30 22.42.37.png" descr="スクリーンショット 2014-07-30 22.42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9100"/>
            <a:ext cx="12522200" cy="89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スクリーンショット 2014-07-30 22.42.37.png" descr="スクリーンショット 2014-07-30 22.42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9100"/>
            <a:ext cx="12522200" cy="89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スクリーンショット 2014-07-30 22.42.37.png" descr="スクリーンショット 2014-07-30 22.42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9100"/>
            <a:ext cx="12522200" cy="891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四角形"/>
          <p:cNvSpPr/>
          <p:nvPr/>
        </p:nvSpPr>
        <p:spPr>
          <a:xfrm>
            <a:off x="4480225" y="398682"/>
            <a:ext cx="8398680" cy="4584730"/>
          </a:xfrm>
          <a:prstGeom prst="rect">
            <a:avLst/>
          </a:prstGeom>
          <a:solidFill>
            <a:srgbClr val="FFFFFF">
              <a:alpha val="7934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スクリーンショット 2014-07-30 22.42.37.png" descr="スクリーンショット 2014-07-30 22.42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9100"/>
            <a:ext cx="12522200" cy="891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四角形"/>
          <p:cNvSpPr/>
          <p:nvPr/>
        </p:nvSpPr>
        <p:spPr>
          <a:xfrm>
            <a:off x="8715976" y="398682"/>
            <a:ext cx="4162929" cy="4584730"/>
          </a:xfrm>
          <a:prstGeom prst="rect">
            <a:avLst/>
          </a:prstGeom>
          <a:solidFill>
            <a:srgbClr val="FFFFFF">
              <a:alpha val="7934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四角形"/>
          <p:cNvSpPr/>
          <p:nvPr/>
        </p:nvSpPr>
        <p:spPr>
          <a:xfrm>
            <a:off x="62406" y="398682"/>
            <a:ext cx="4400843" cy="4584730"/>
          </a:xfrm>
          <a:prstGeom prst="rect">
            <a:avLst/>
          </a:prstGeom>
          <a:solidFill>
            <a:srgbClr val="FFFFFF">
              <a:alpha val="7934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スクリーンショット 2014-07-30 22.42.37.png" descr="スクリーンショット 2014-07-30 22.42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9100"/>
            <a:ext cx="12522200" cy="891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四角形"/>
          <p:cNvSpPr/>
          <p:nvPr/>
        </p:nvSpPr>
        <p:spPr>
          <a:xfrm>
            <a:off x="62406" y="398682"/>
            <a:ext cx="8589806" cy="4584730"/>
          </a:xfrm>
          <a:prstGeom prst="rect">
            <a:avLst/>
          </a:prstGeom>
          <a:solidFill>
            <a:srgbClr val="FFFFFF">
              <a:alpha val="7934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463</Words>
  <Application>Microsoft Macintosh PowerPoint</Application>
  <PresentationFormat>ユーザー設定</PresentationFormat>
  <Paragraphs>99</Paragraphs>
  <Slides>25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ＭＳ Ｐゴシック</vt:lpstr>
      <vt:lpstr>ヒラギノ角ゴ Pro W3</vt:lpstr>
      <vt:lpstr>ヒラギノ角ゴ ProN W3</vt:lpstr>
      <vt:lpstr>ヒラギノ角ゴ ProN W6</vt:lpstr>
      <vt:lpstr>ヒラギノ角ゴ Std W8</vt:lpstr>
      <vt:lpstr>Avenir</vt:lpstr>
      <vt:lpstr>Helvetica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ho.jyongman@toss2.com</cp:lastModifiedBy>
  <cp:revision>2</cp:revision>
  <dcterms:modified xsi:type="dcterms:W3CDTF">2022-07-12T12:06:57Z</dcterms:modified>
</cp:coreProperties>
</file>