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1pPr>
    <a:lvl2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2pPr>
    <a:lvl3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3pPr>
    <a:lvl4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4pPr>
    <a:lvl5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5pPr>
    <a:lvl6pPr marL="0" marR="0" indent="2286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6pPr>
    <a:lvl7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7pPr>
    <a:lvl8pPr marL="0" marR="0" indent="3200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8pPr>
    <a:lvl9pPr marL="0" marR="0" indent="3657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920" y="-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98578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1270000" y="6362700"/>
            <a:ext cx="10464800" cy="4572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22"/>
          </p:nvPr>
        </p:nvSpPr>
        <p:spPr>
          <a:xfrm>
            <a:off x="1270000" y="4267200"/>
            <a:ext cx="10464800" cy="6096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eg"/>
          <p:cNvSpPr>
            <a:spLocks noGrp="1"/>
          </p:cNvSpPr>
          <p:nvPr>
            <p:ph type="pic" idx="21"/>
          </p:nvPr>
        </p:nvSpPr>
        <p:spPr>
          <a:xfrm>
            <a:off x="-1308100" y="-50800"/>
            <a:ext cx="14782800" cy="985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eg"/>
          <p:cNvSpPr>
            <a:spLocks noGrp="1"/>
          </p:cNvSpPr>
          <p:nvPr>
            <p:ph type="pic" idx="21"/>
          </p:nvPr>
        </p:nvSpPr>
        <p:spPr>
          <a:xfrm>
            <a:off x="1625600" y="374650"/>
            <a:ext cx="9753600" cy="650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2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eg"/>
          <p:cNvSpPr>
            <a:spLocks noGrp="1"/>
          </p:cNvSpPr>
          <p:nvPr>
            <p:ph type="pic" idx="21"/>
          </p:nvPr>
        </p:nvSpPr>
        <p:spPr>
          <a:xfrm>
            <a:off x="6375400" y="635000"/>
            <a:ext cx="82169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eg"/>
          <p:cNvSpPr>
            <a:spLocks noGrp="1"/>
          </p:cNvSpPr>
          <p:nvPr>
            <p:ph type="pic" idx="21"/>
          </p:nvPr>
        </p:nvSpPr>
        <p:spPr>
          <a:xfrm>
            <a:off x="3810000" y="2590800"/>
            <a:ext cx="942975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08360" y="9296400"/>
            <a:ext cx="381306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eg"/>
          <p:cNvSpPr>
            <a:spLocks noGrp="1"/>
          </p:cNvSpPr>
          <p:nvPr>
            <p:ph type="pic" sz="quarter" idx="21"/>
          </p:nvPr>
        </p:nvSpPr>
        <p:spPr>
          <a:xfrm>
            <a:off x="6556375" y="5092700"/>
            <a:ext cx="565785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532204087_1355x1355.jpeg"/>
          <p:cNvSpPr>
            <a:spLocks noGrp="1"/>
          </p:cNvSpPr>
          <p:nvPr>
            <p:ph type="pic" sz="half" idx="22"/>
          </p:nvPr>
        </p:nvSpPr>
        <p:spPr>
          <a:xfrm>
            <a:off x="6718300" y="749300"/>
            <a:ext cx="5334000" cy="5334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532241774_2880x1920.jpeg"/>
          <p:cNvSpPr>
            <a:spLocks noGrp="1"/>
          </p:cNvSpPr>
          <p:nvPr>
            <p:ph type="pic" idx="23"/>
          </p:nvPr>
        </p:nvSpPr>
        <p:spPr>
          <a:xfrm>
            <a:off x="-2832100" y="889000"/>
            <a:ext cx="119634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１）まん中の数はいくつですか。"/>
          <p:cNvSpPr txBox="1"/>
          <p:nvPr/>
        </p:nvSpPr>
        <p:spPr>
          <a:xfrm>
            <a:off x="146049" y="139700"/>
            <a:ext cx="963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１）まん中の数はいくつですか。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３）100〜200までのまん中の数は？"/>
          <p:cNvSpPr txBox="1"/>
          <p:nvPr/>
        </p:nvSpPr>
        <p:spPr>
          <a:xfrm>
            <a:off x="135191" y="139700"/>
            <a:ext cx="1131443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３）100〜200までのまん中の数は？</a:t>
            </a:r>
          </a:p>
        </p:txBody>
      </p:sp>
      <p:sp>
        <p:nvSpPr>
          <p:cNvPr id="176" name="100"/>
          <p:cNvSpPr txBox="1"/>
          <p:nvPr/>
        </p:nvSpPr>
        <p:spPr>
          <a:xfrm>
            <a:off x="83820" y="5067300"/>
            <a:ext cx="1586866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</a:t>
            </a:r>
          </a:p>
        </p:txBody>
      </p:sp>
      <p:sp>
        <p:nvSpPr>
          <p:cNvPr id="177" name="200"/>
          <p:cNvSpPr txBox="1"/>
          <p:nvPr/>
        </p:nvSpPr>
        <p:spPr>
          <a:xfrm>
            <a:off x="11399520" y="5067300"/>
            <a:ext cx="1586866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４）1000〜2000までのまん中の数は？"/>
          <p:cNvSpPr txBox="1"/>
          <p:nvPr/>
        </p:nvSpPr>
        <p:spPr>
          <a:xfrm>
            <a:off x="135191" y="139700"/>
            <a:ext cx="1229614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４）1000〜2000までのまん中の数は？</a:t>
            </a:r>
          </a:p>
        </p:txBody>
      </p:sp>
      <p:sp>
        <p:nvSpPr>
          <p:cNvPr id="180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181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５）1300は1000，2000どちらに近い"/>
          <p:cNvSpPr txBox="1"/>
          <p:nvPr/>
        </p:nvSpPr>
        <p:spPr>
          <a:xfrm>
            <a:off x="135191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５）1300は1000，2000どちらに近い</a:t>
            </a:r>
          </a:p>
        </p:txBody>
      </p:sp>
      <p:sp>
        <p:nvSpPr>
          <p:cNvPr id="184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185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186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６）1800は1000，2000どちらに近い"/>
          <p:cNvSpPr txBox="1"/>
          <p:nvPr/>
        </p:nvSpPr>
        <p:spPr>
          <a:xfrm>
            <a:off x="135191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６）1800は1000，2000どちらに近い</a:t>
            </a:r>
          </a:p>
        </p:txBody>
      </p:sp>
      <p:sp>
        <p:nvSpPr>
          <p:cNvPr id="189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190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191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７）1950は1000，2000どちらに近い"/>
          <p:cNvSpPr txBox="1"/>
          <p:nvPr/>
        </p:nvSpPr>
        <p:spPr>
          <a:xfrm>
            <a:off x="135191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７）1950は1000，2000どちらに近い</a:t>
            </a:r>
          </a:p>
        </p:txBody>
      </p:sp>
      <p:sp>
        <p:nvSpPr>
          <p:cNvPr id="194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195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196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８）1963は1000，2000どちらに近い"/>
          <p:cNvSpPr txBox="1"/>
          <p:nvPr/>
        </p:nvSpPr>
        <p:spPr>
          <a:xfrm>
            <a:off x="325120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８）1963は1000，2000どちらに近い</a:t>
            </a:r>
          </a:p>
        </p:txBody>
      </p:sp>
      <p:sp>
        <p:nvSpPr>
          <p:cNvPr id="199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00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01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８）1963は1000，2000どちらに近い"/>
          <p:cNvSpPr txBox="1"/>
          <p:nvPr/>
        </p:nvSpPr>
        <p:spPr>
          <a:xfrm>
            <a:off x="325120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８）1963は1000，2000どちらに近い</a:t>
            </a:r>
          </a:p>
        </p:txBody>
      </p:sp>
      <p:sp>
        <p:nvSpPr>
          <p:cNvPr id="204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05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06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07" name="９）1980は1000，2000どちらに近い"/>
          <p:cNvSpPr txBox="1"/>
          <p:nvPr/>
        </p:nvSpPr>
        <p:spPr>
          <a:xfrm>
            <a:off x="325120" y="8890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９）1980は1000，2000どちらに近い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８）1963は1000，2000どちらに近い"/>
          <p:cNvSpPr txBox="1"/>
          <p:nvPr/>
        </p:nvSpPr>
        <p:spPr>
          <a:xfrm>
            <a:off x="325120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８）1963は1000，2000どちらに近い</a:t>
            </a:r>
          </a:p>
        </p:txBody>
      </p:sp>
      <p:sp>
        <p:nvSpPr>
          <p:cNvPr id="210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11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12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13" name="９）1980は1000，2000どちらに近い"/>
          <p:cNvSpPr txBox="1"/>
          <p:nvPr/>
        </p:nvSpPr>
        <p:spPr>
          <a:xfrm>
            <a:off x="325120" y="8890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９）1980は1000，2000どちらに近い</a:t>
            </a:r>
          </a:p>
        </p:txBody>
      </p:sp>
      <p:sp>
        <p:nvSpPr>
          <p:cNvPr id="214" name="10）1992は1000，2000どちらに近い"/>
          <p:cNvSpPr txBox="1"/>
          <p:nvPr/>
        </p:nvSpPr>
        <p:spPr>
          <a:xfrm>
            <a:off x="-38164" y="1638300"/>
            <a:ext cx="1270127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10）1992は1000，2000どちらに近い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８）1963は1000，2000どちらに近い"/>
          <p:cNvSpPr txBox="1"/>
          <p:nvPr/>
        </p:nvSpPr>
        <p:spPr>
          <a:xfrm>
            <a:off x="325120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８）1963は1000，2000どちらに近い</a:t>
            </a:r>
          </a:p>
        </p:txBody>
      </p:sp>
      <p:sp>
        <p:nvSpPr>
          <p:cNvPr id="217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18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19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20" name="９）1980は1000，2000どちらに近い"/>
          <p:cNvSpPr txBox="1"/>
          <p:nvPr/>
        </p:nvSpPr>
        <p:spPr>
          <a:xfrm>
            <a:off x="325120" y="8890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９）1980は1000，2000どちらに近い</a:t>
            </a:r>
          </a:p>
        </p:txBody>
      </p:sp>
      <p:sp>
        <p:nvSpPr>
          <p:cNvPr id="221" name="10）1992は1000，2000どちらに近い"/>
          <p:cNvSpPr txBox="1"/>
          <p:nvPr/>
        </p:nvSpPr>
        <p:spPr>
          <a:xfrm>
            <a:off x="-38164" y="1638300"/>
            <a:ext cx="1270127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10）1992は1000，2000どちらに近い</a:t>
            </a:r>
          </a:p>
        </p:txBody>
      </p:sp>
      <p:sp>
        <p:nvSpPr>
          <p:cNvPr id="222" name="□○△✕"/>
          <p:cNvSpPr txBox="1"/>
          <p:nvPr/>
        </p:nvSpPr>
        <p:spPr>
          <a:xfrm>
            <a:off x="1608391" y="2322383"/>
            <a:ext cx="2025502" cy="63843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4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□○△✕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８）1963は1000，2000どちらに近い"/>
          <p:cNvSpPr txBox="1"/>
          <p:nvPr/>
        </p:nvSpPr>
        <p:spPr>
          <a:xfrm>
            <a:off x="325120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８）1963は1000，2000どちらに近い</a:t>
            </a:r>
          </a:p>
        </p:txBody>
      </p:sp>
      <p:sp>
        <p:nvSpPr>
          <p:cNvPr id="225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26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27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28" name="９）1980は1000，2000どちらに近い"/>
          <p:cNvSpPr txBox="1"/>
          <p:nvPr/>
        </p:nvSpPr>
        <p:spPr>
          <a:xfrm>
            <a:off x="325120" y="8890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９）1980は1000，2000どちらに近い</a:t>
            </a:r>
          </a:p>
        </p:txBody>
      </p:sp>
      <p:sp>
        <p:nvSpPr>
          <p:cNvPr id="229" name="10）1992は1000，2000どちらに近い"/>
          <p:cNvSpPr txBox="1"/>
          <p:nvPr/>
        </p:nvSpPr>
        <p:spPr>
          <a:xfrm>
            <a:off x="-38164" y="1638300"/>
            <a:ext cx="1270127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10）1992は1000，2000どちらに近い</a:t>
            </a:r>
          </a:p>
        </p:txBody>
      </p:sp>
      <p:sp>
        <p:nvSpPr>
          <p:cNvPr id="230" name="□○△✕"/>
          <p:cNvSpPr txBox="1"/>
          <p:nvPr/>
        </p:nvSpPr>
        <p:spPr>
          <a:xfrm>
            <a:off x="1608391" y="2322383"/>
            <a:ext cx="2025502" cy="63843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4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□○△✕</a:t>
            </a:r>
          </a:p>
        </p:txBody>
      </p:sp>
      <p:sp>
        <p:nvSpPr>
          <p:cNvPr id="231" name="どこを見ると分かる □？○？△？✕？"/>
          <p:cNvSpPr txBox="1"/>
          <p:nvPr/>
        </p:nvSpPr>
        <p:spPr>
          <a:xfrm>
            <a:off x="805749" y="3627737"/>
            <a:ext cx="11393302" cy="772642"/>
          </a:xfrm>
          <a:prstGeom prst="rect">
            <a:avLst/>
          </a:prstGeom>
          <a:solidFill>
            <a:srgbClr val="FEE9F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どこを見ると分かる　□？○？△？✕？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１）まん中の数はいくつですか。"/>
          <p:cNvSpPr txBox="1"/>
          <p:nvPr/>
        </p:nvSpPr>
        <p:spPr>
          <a:xfrm>
            <a:off x="146049" y="139700"/>
            <a:ext cx="963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１）まん中の数はいくつですか。</a:t>
            </a:r>
          </a:p>
        </p:txBody>
      </p:sp>
      <p:sp>
        <p:nvSpPr>
          <p:cNvPr id="122" name="① ２，３，４"/>
          <p:cNvSpPr txBox="1"/>
          <p:nvPr/>
        </p:nvSpPr>
        <p:spPr>
          <a:xfrm>
            <a:off x="793750" y="14097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　２，３，４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８）1963は1000，2000どちらに近い"/>
          <p:cNvSpPr txBox="1"/>
          <p:nvPr/>
        </p:nvSpPr>
        <p:spPr>
          <a:xfrm>
            <a:off x="325120" y="1397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８）1963は1000，2000どちらに近い</a:t>
            </a:r>
          </a:p>
        </p:txBody>
      </p:sp>
      <p:sp>
        <p:nvSpPr>
          <p:cNvPr id="234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35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36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37" name="９）1980は1000，2000どちらに近い"/>
          <p:cNvSpPr txBox="1"/>
          <p:nvPr/>
        </p:nvSpPr>
        <p:spPr>
          <a:xfrm>
            <a:off x="325120" y="889000"/>
            <a:ext cx="1235456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９）1980は1000，2000どちらに近い</a:t>
            </a:r>
          </a:p>
        </p:txBody>
      </p:sp>
      <p:sp>
        <p:nvSpPr>
          <p:cNvPr id="238" name="10）1992は1000，2000どちらに近い"/>
          <p:cNvSpPr txBox="1"/>
          <p:nvPr/>
        </p:nvSpPr>
        <p:spPr>
          <a:xfrm>
            <a:off x="-38164" y="1638300"/>
            <a:ext cx="1270127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10）1992は1000，2000どちらに近い</a:t>
            </a:r>
          </a:p>
        </p:txBody>
      </p:sp>
      <p:sp>
        <p:nvSpPr>
          <p:cNvPr id="239" name="□○△✕"/>
          <p:cNvSpPr txBox="1"/>
          <p:nvPr/>
        </p:nvSpPr>
        <p:spPr>
          <a:xfrm>
            <a:off x="1608391" y="2322383"/>
            <a:ext cx="2025502" cy="63843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4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□○△✕</a:t>
            </a:r>
          </a:p>
        </p:txBody>
      </p:sp>
      <p:sp>
        <p:nvSpPr>
          <p:cNvPr id="240" name="どこを見ると分かる □？○？△？✕？"/>
          <p:cNvSpPr txBox="1"/>
          <p:nvPr/>
        </p:nvSpPr>
        <p:spPr>
          <a:xfrm>
            <a:off x="805749" y="3627737"/>
            <a:ext cx="11393302" cy="772642"/>
          </a:xfrm>
          <a:prstGeom prst="rect">
            <a:avLst/>
          </a:prstGeom>
          <a:solidFill>
            <a:srgbClr val="FEE9F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どこを見ると分かる　□？○？△？✕？</a:t>
            </a:r>
          </a:p>
        </p:txBody>
      </p:sp>
      <p:sp>
        <p:nvSpPr>
          <p:cNvPr id="241" name="四角形"/>
          <p:cNvSpPr/>
          <p:nvPr/>
        </p:nvSpPr>
        <p:spPr>
          <a:xfrm>
            <a:off x="2082800" y="152400"/>
            <a:ext cx="585093" cy="2776667"/>
          </a:xfrm>
          <a:prstGeom prst="rect">
            <a:avLst/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44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45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46" name="９）1980は…"/>
          <p:cNvSpPr txBox="1"/>
          <p:nvPr/>
        </p:nvSpPr>
        <p:spPr>
          <a:xfrm>
            <a:off x="325120" y="571500"/>
            <a:ext cx="8427721" cy="1371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t>９）1980は　</a:t>
            </a:r>
          </a:p>
          <a:p>
            <a: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t>　　　　　　　　</a:t>
            </a:r>
            <a:r>
              <a:rPr>
                <a:solidFill>
                  <a:srgbClr val="FFFFFF"/>
                </a:solidFill>
              </a:rPr>
              <a:t>約　2000</a:t>
            </a:r>
          </a:p>
        </p:txBody>
      </p:sp>
      <p:sp>
        <p:nvSpPr>
          <p:cNvPr id="247" name="1980"/>
          <p:cNvSpPr txBox="1"/>
          <p:nvPr/>
        </p:nvSpPr>
        <p:spPr>
          <a:xfrm>
            <a:off x="86563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1980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50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51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52" name="９）1980は…"/>
          <p:cNvSpPr txBox="1"/>
          <p:nvPr/>
        </p:nvSpPr>
        <p:spPr>
          <a:xfrm>
            <a:off x="325120" y="571500"/>
            <a:ext cx="8427721" cy="1371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t>９）1980は　</a:t>
            </a:r>
          </a:p>
          <a:p>
            <a: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t>　　　　　　　　</a:t>
            </a:r>
            <a:r>
              <a:rPr>
                <a:solidFill>
                  <a:srgbClr val="FFFFFF"/>
                </a:solidFill>
              </a:rPr>
              <a:t>約　2000</a:t>
            </a:r>
          </a:p>
        </p:txBody>
      </p:sp>
      <p:sp>
        <p:nvSpPr>
          <p:cNvPr id="253" name="1980"/>
          <p:cNvSpPr txBox="1"/>
          <p:nvPr/>
        </p:nvSpPr>
        <p:spPr>
          <a:xfrm>
            <a:off x="86563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1980</a:t>
            </a:r>
          </a:p>
        </p:txBody>
      </p:sp>
      <p:sp>
        <p:nvSpPr>
          <p:cNvPr id="254" name="線"/>
          <p:cNvSpPr/>
          <p:nvPr/>
        </p:nvSpPr>
        <p:spPr>
          <a:xfrm flipV="1">
            <a:off x="10263187" y="5791541"/>
            <a:ext cx="583017" cy="583016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57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58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59" name="９）1980は およそ2000 といいます。…"/>
          <p:cNvSpPr txBox="1"/>
          <p:nvPr/>
        </p:nvSpPr>
        <p:spPr>
          <a:xfrm>
            <a:off x="325120" y="436563"/>
            <a:ext cx="13044596" cy="16414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９）1980は　およそ2000　</a:t>
            </a:r>
            <a:r>
              <a:rPr dirty="0">
                <a:solidFill>
                  <a:srgbClr val="FFFFFF"/>
                </a:solidFill>
              </a:rPr>
              <a:t>といいます。</a:t>
            </a:r>
          </a:p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　　　　　　</a:t>
            </a:r>
            <a:r>
              <a:rPr dirty="0">
                <a:solidFill>
                  <a:srgbClr val="FFFFFF"/>
                </a:solidFill>
              </a:rPr>
              <a:t>約　2000</a:t>
            </a:r>
          </a:p>
        </p:txBody>
      </p:sp>
      <p:sp>
        <p:nvSpPr>
          <p:cNvPr id="260" name="1980"/>
          <p:cNvSpPr txBox="1"/>
          <p:nvPr/>
        </p:nvSpPr>
        <p:spPr>
          <a:xfrm>
            <a:off x="86563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1980</a:t>
            </a:r>
          </a:p>
        </p:txBody>
      </p:sp>
      <p:sp>
        <p:nvSpPr>
          <p:cNvPr id="261" name="線"/>
          <p:cNvSpPr/>
          <p:nvPr/>
        </p:nvSpPr>
        <p:spPr>
          <a:xfrm flipV="1">
            <a:off x="10263187" y="5791541"/>
            <a:ext cx="583017" cy="583016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64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65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66" name="９）1980は およそ2000 といいます。…"/>
          <p:cNvSpPr txBox="1"/>
          <p:nvPr/>
        </p:nvSpPr>
        <p:spPr>
          <a:xfrm>
            <a:off x="325120" y="436563"/>
            <a:ext cx="13044596" cy="16414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９）1980は　およそ2000　といいます。</a:t>
            </a:r>
          </a:p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　　　　　　約　2000</a:t>
            </a:r>
          </a:p>
        </p:txBody>
      </p:sp>
      <p:sp>
        <p:nvSpPr>
          <p:cNvPr id="267" name="1980"/>
          <p:cNvSpPr txBox="1"/>
          <p:nvPr/>
        </p:nvSpPr>
        <p:spPr>
          <a:xfrm>
            <a:off x="86563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1980</a:t>
            </a:r>
          </a:p>
        </p:txBody>
      </p:sp>
      <p:sp>
        <p:nvSpPr>
          <p:cNvPr id="268" name="線"/>
          <p:cNvSpPr/>
          <p:nvPr/>
        </p:nvSpPr>
        <p:spPr>
          <a:xfrm flipV="1">
            <a:off x="10263187" y="5791541"/>
            <a:ext cx="583017" cy="583016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71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72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73" name="９）1980は およそ2000 といいます。…"/>
          <p:cNvSpPr txBox="1"/>
          <p:nvPr/>
        </p:nvSpPr>
        <p:spPr>
          <a:xfrm>
            <a:off x="325120" y="436563"/>
            <a:ext cx="13044596" cy="16414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９）1980は　およそ2000　といいます。</a:t>
            </a:r>
          </a:p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　　　　　　約　2000</a:t>
            </a:r>
          </a:p>
        </p:txBody>
      </p:sp>
      <p:sp>
        <p:nvSpPr>
          <p:cNvPr id="274" name="1980"/>
          <p:cNvSpPr txBox="1"/>
          <p:nvPr/>
        </p:nvSpPr>
        <p:spPr>
          <a:xfrm>
            <a:off x="86563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1980</a:t>
            </a:r>
          </a:p>
        </p:txBody>
      </p:sp>
      <p:sp>
        <p:nvSpPr>
          <p:cNvPr id="275" name="線"/>
          <p:cNvSpPr/>
          <p:nvPr/>
        </p:nvSpPr>
        <p:spPr>
          <a:xfrm flipV="1">
            <a:off x="10263187" y="5791541"/>
            <a:ext cx="583017" cy="583016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76" name="四角形"/>
          <p:cNvSpPr/>
          <p:nvPr/>
        </p:nvSpPr>
        <p:spPr>
          <a:xfrm>
            <a:off x="4746729" y="394791"/>
            <a:ext cx="4212382" cy="1725018"/>
          </a:xfrm>
          <a:prstGeom prst="rect">
            <a:avLst/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79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80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81" name="９）1980は およそ2000 といいます。…"/>
          <p:cNvSpPr txBox="1"/>
          <p:nvPr/>
        </p:nvSpPr>
        <p:spPr>
          <a:xfrm>
            <a:off x="325120" y="436563"/>
            <a:ext cx="13044596" cy="16414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９）1980は　およそ2000　といいます。</a:t>
            </a:r>
          </a:p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　　　　　　約　2000</a:t>
            </a:r>
          </a:p>
        </p:txBody>
      </p:sp>
      <p:sp>
        <p:nvSpPr>
          <p:cNvPr id="282" name="1980"/>
          <p:cNvSpPr txBox="1"/>
          <p:nvPr/>
        </p:nvSpPr>
        <p:spPr>
          <a:xfrm>
            <a:off x="86563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1980</a:t>
            </a:r>
          </a:p>
        </p:txBody>
      </p:sp>
      <p:sp>
        <p:nvSpPr>
          <p:cNvPr id="283" name="線"/>
          <p:cNvSpPr/>
          <p:nvPr/>
        </p:nvSpPr>
        <p:spPr>
          <a:xfrm flipV="1">
            <a:off x="10263187" y="5791541"/>
            <a:ext cx="583017" cy="583016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84" name="がい数"/>
          <p:cNvSpPr txBox="1"/>
          <p:nvPr/>
        </p:nvSpPr>
        <p:spPr>
          <a:xfrm>
            <a:off x="5492750" y="2451100"/>
            <a:ext cx="2019300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がい数</a:t>
            </a:r>
          </a:p>
        </p:txBody>
      </p:sp>
      <p:sp>
        <p:nvSpPr>
          <p:cNvPr id="285" name="四角形"/>
          <p:cNvSpPr/>
          <p:nvPr/>
        </p:nvSpPr>
        <p:spPr>
          <a:xfrm>
            <a:off x="4746729" y="394791"/>
            <a:ext cx="4212382" cy="1725018"/>
          </a:xfrm>
          <a:prstGeom prst="rect">
            <a:avLst/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11）1369のがい数はいくつですか。"/>
          <p:cNvSpPr txBox="1"/>
          <p:nvPr/>
        </p:nvSpPr>
        <p:spPr>
          <a:xfrm>
            <a:off x="-17780" y="889000"/>
            <a:ext cx="1131443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11）1369のがい数はいくつですか。</a:t>
            </a:r>
          </a:p>
        </p:txBody>
      </p:sp>
      <p:sp>
        <p:nvSpPr>
          <p:cNvPr id="288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89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90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11）1369のがい数はいくつですか。"/>
          <p:cNvSpPr txBox="1"/>
          <p:nvPr/>
        </p:nvSpPr>
        <p:spPr>
          <a:xfrm>
            <a:off x="-17780" y="889000"/>
            <a:ext cx="1131443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11）1369のがい数はいくつですか。</a:t>
            </a:r>
          </a:p>
        </p:txBody>
      </p:sp>
      <p:sp>
        <p:nvSpPr>
          <p:cNvPr id="293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294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295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296" name="1369"/>
          <p:cNvSpPr txBox="1"/>
          <p:nvPr/>
        </p:nvSpPr>
        <p:spPr>
          <a:xfrm>
            <a:off x="33985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1369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11）1369のがい数はいくつですか。"/>
          <p:cNvSpPr txBox="1"/>
          <p:nvPr/>
        </p:nvSpPr>
        <p:spPr>
          <a:xfrm>
            <a:off x="-17780" y="889000"/>
            <a:ext cx="1131443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11）1369のがい数はいくつですか。</a:t>
            </a:r>
          </a:p>
        </p:txBody>
      </p:sp>
      <p:sp>
        <p:nvSpPr>
          <p:cNvPr id="299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300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301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302" name="線"/>
          <p:cNvSpPr/>
          <p:nvPr/>
        </p:nvSpPr>
        <p:spPr>
          <a:xfrm flipH="1" flipV="1">
            <a:off x="2127950" y="5597565"/>
            <a:ext cx="1594738" cy="67539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03" name="1369"/>
          <p:cNvSpPr txBox="1"/>
          <p:nvPr/>
        </p:nvSpPr>
        <p:spPr>
          <a:xfrm>
            <a:off x="33985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1369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１）まん中の数はいくつですか。"/>
          <p:cNvSpPr txBox="1"/>
          <p:nvPr/>
        </p:nvSpPr>
        <p:spPr>
          <a:xfrm>
            <a:off x="146049" y="139700"/>
            <a:ext cx="963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１）まん中の数はいくつですか。</a:t>
            </a:r>
          </a:p>
        </p:txBody>
      </p:sp>
      <p:sp>
        <p:nvSpPr>
          <p:cNvPr id="125" name="① ２，３，４"/>
          <p:cNvSpPr txBox="1"/>
          <p:nvPr/>
        </p:nvSpPr>
        <p:spPr>
          <a:xfrm>
            <a:off x="793750" y="14097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　２，３，４</a:t>
            </a:r>
          </a:p>
        </p:txBody>
      </p:sp>
      <p:sp>
        <p:nvSpPr>
          <p:cNvPr id="126" name="② ５，６，７"/>
          <p:cNvSpPr txBox="1"/>
          <p:nvPr/>
        </p:nvSpPr>
        <p:spPr>
          <a:xfrm>
            <a:off x="793750" y="27940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②　５，６，７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11）1369のがい数はいくつですか。"/>
          <p:cNvSpPr txBox="1"/>
          <p:nvPr/>
        </p:nvSpPr>
        <p:spPr>
          <a:xfrm>
            <a:off x="-17780" y="889000"/>
            <a:ext cx="1131443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11）1369のがい数はいくつですか。</a:t>
            </a:r>
          </a:p>
        </p:txBody>
      </p:sp>
      <p:sp>
        <p:nvSpPr>
          <p:cNvPr id="306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307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308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309" name="線"/>
          <p:cNvSpPr/>
          <p:nvPr/>
        </p:nvSpPr>
        <p:spPr>
          <a:xfrm flipH="1" flipV="1">
            <a:off x="2127950" y="5597565"/>
            <a:ext cx="1594738" cy="67539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10" name="1369"/>
          <p:cNvSpPr txBox="1"/>
          <p:nvPr/>
        </p:nvSpPr>
        <p:spPr>
          <a:xfrm>
            <a:off x="33985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1369</a:t>
            </a:r>
          </a:p>
        </p:txBody>
      </p:sp>
      <p:sp>
        <p:nvSpPr>
          <p:cNvPr id="311" name="およそ1000"/>
          <p:cNvSpPr txBox="1"/>
          <p:nvPr/>
        </p:nvSpPr>
        <p:spPr>
          <a:xfrm>
            <a:off x="4405312" y="2468563"/>
            <a:ext cx="4008789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およそ1000</a:t>
            </a:r>
          </a:p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</a:t>
            </a:r>
          </a:p>
        </p:txBody>
      </p:sp>
      <p:sp>
        <p:nvSpPr>
          <p:cNvPr id="312" name="四角形"/>
          <p:cNvSpPr/>
          <p:nvPr/>
        </p:nvSpPr>
        <p:spPr>
          <a:xfrm>
            <a:off x="4396209" y="2426791"/>
            <a:ext cx="4212382" cy="1725018"/>
          </a:xfrm>
          <a:prstGeom prst="rect">
            <a:avLst/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11）1369のがい数はいくつですか。"/>
          <p:cNvSpPr txBox="1"/>
          <p:nvPr/>
        </p:nvSpPr>
        <p:spPr>
          <a:xfrm>
            <a:off x="-17780" y="889000"/>
            <a:ext cx="11314431" cy="736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50000"/>
              </a:lnSpc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11）1369のがい数はいくつですか。</a:t>
            </a:r>
          </a:p>
        </p:txBody>
      </p:sp>
      <p:sp>
        <p:nvSpPr>
          <p:cNvPr id="315" name="1000"/>
          <p:cNvSpPr txBox="1"/>
          <p:nvPr/>
        </p:nvSpPr>
        <p:spPr>
          <a:xfrm>
            <a:off x="838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1000</a:t>
            </a:r>
          </a:p>
        </p:txBody>
      </p:sp>
      <p:sp>
        <p:nvSpPr>
          <p:cNvPr id="316" name="2000"/>
          <p:cNvSpPr txBox="1"/>
          <p:nvPr/>
        </p:nvSpPr>
        <p:spPr>
          <a:xfrm>
            <a:off x="1076452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2000</a:t>
            </a:r>
          </a:p>
        </p:txBody>
      </p:sp>
      <p:sp>
        <p:nvSpPr>
          <p:cNvPr id="317" name="1500"/>
          <p:cNvSpPr txBox="1"/>
          <p:nvPr/>
        </p:nvSpPr>
        <p:spPr>
          <a:xfrm>
            <a:off x="5463540" y="50673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929292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1500</a:t>
            </a:r>
          </a:p>
        </p:txBody>
      </p:sp>
      <p:sp>
        <p:nvSpPr>
          <p:cNvPr id="318" name="線"/>
          <p:cNvSpPr/>
          <p:nvPr/>
        </p:nvSpPr>
        <p:spPr>
          <a:xfrm flipH="1" flipV="1">
            <a:off x="2127950" y="5597565"/>
            <a:ext cx="1594738" cy="67539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19" name="1369"/>
          <p:cNvSpPr txBox="1"/>
          <p:nvPr/>
        </p:nvSpPr>
        <p:spPr>
          <a:xfrm>
            <a:off x="3398520" y="6362700"/>
            <a:ext cx="207772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1369</a:t>
            </a:r>
          </a:p>
        </p:txBody>
      </p:sp>
      <p:sp>
        <p:nvSpPr>
          <p:cNvPr id="320" name="およそ1000…"/>
          <p:cNvSpPr txBox="1"/>
          <p:nvPr/>
        </p:nvSpPr>
        <p:spPr>
          <a:xfrm>
            <a:off x="4405312" y="2468563"/>
            <a:ext cx="4008789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およそ1000</a:t>
            </a:r>
          </a:p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約　1000</a:t>
            </a:r>
          </a:p>
        </p:txBody>
      </p:sp>
      <p:sp>
        <p:nvSpPr>
          <p:cNvPr id="321" name="四角形"/>
          <p:cNvSpPr/>
          <p:nvPr/>
        </p:nvSpPr>
        <p:spPr>
          <a:xfrm>
            <a:off x="4396209" y="2426791"/>
            <a:ext cx="4212382" cy="1725018"/>
          </a:xfrm>
          <a:prstGeom prst="rect">
            <a:avLst/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１）まん中の数はいくつですか。"/>
          <p:cNvSpPr txBox="1"/>
          <p:nvPr/>
        </p:nvSpPr>
        <p:spPr>
          <a:xfrm>
            <a:off x="146049" y="139700"/>
            <a:ext cx="963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１）まん中の数はいくつですか。</a:t>
            </a:r>
          </a:p>
        </p:txBody>
      </p:sp>
      <p:sp>
        <p:nvSpPr>
          <p:cNvPr id="129" name="① ２，３，４"/>
          <p:cNvSpPr txBox="1"/>
          <p:nvPr/>
        </p:nvSpPr>
        <p:spPr>
          <a:xfrm>
            <a:off x="793750" y="14097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　２，３，４</a:t>
            </a:r>
          </a:p>
        </p:txBody>
      </p:sp>
      <p:sp>
        <p:nvSpPr>
          <p:cNvPr id="130" name="② ５，６，７"/>
          <p:cNvSpPr txBox="1"/>
          <p:nvPr/>
        </p:nvSpPr>
        <p:spPr>
          <a:xfrm>
            <a:off x="793750" y="27940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②　５，６，７</a:t>
            </a:r>
          </a:p>
        </p:txBody>
      </p:sp>
      <p:sp>
        <p:nvSpPr>
          <p:cNvPr id="131" name="③ ４，５，６，７，８"/>
          <p:cNvSpPr txBox="1"/>
          <p:nvPr/>
        </p:nvSpPr>
        <p:spPr>
          <a:xfrm>
            <a:off x="793750" y="4178300"/>
            <a:ext cx="709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③　４，５，６，７，８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１）まん中の数はいくつですか。"/>
          <p:cNvSpPr txBox="1"/>
          <p:nvPr/>
        </p:nvSpPr>
        <p:spPr>
          <a:xfrm>
            <a:off x="146049" y="139700"/>
            <a:ext cx="963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１）まん中の数はいくつですか。</a:t>
            </a:r>
          </a:p>
        </p:txBody>
      </p:sp>
      <p:sp>
        <p:nvSpPr>
          <p:cNvPr id="134" name="① ２，３，４"/>
          <p:cNvSpPr txBox="1"/>
          <p:nvPr/>
        </p:nvSpPr>
        <p:spPr>
          <a:xfrm>
            <a:off x="793750" y="14097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　２，３，４</a:t>
            </a:r>
          </a:p>
        </p:txBody>
      </p:sp>
      <p:sp>
        <p:nvSpPr>
          <p:cNvPr id="135" name="② ５，６，７"/>
          <p:cNvSpPr txBox="1"/>
          <p:nvPr/>
        </p:nvSpPr>
        <p:spPr>
          <a:xfrm>
            <a:off x="793750" y="27940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②　５，６，７</a:t>
            </a:r>
          </a:p>
        </p:txBody>
      </p:sp>
      <p:sp>
        <p:nvSpPr>
          <p:cNvPr id="136" name="③ ４，５，６，７，８"/>
          <p:cNvSpPr txBox="1"/>
          <p:nvPr/>
        </p:nvSpPr>
        <p:spPr>
          <a:xfrm>
            <a:off x="793750" y="4178300"/>
            <a:ext cx="709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③　４，５，６，７，８</a:t>
            </a:r>
          </a:p>
        </p:txBody>
      </p:sp>
      <p:sp>
        <p:nvSpPr>
          <p:cNvPr id="137" name="④ ８，９，10，11，12"/>
          <p:cNvSpPr txBox="1"/>
          <p:nvPr/>
        </p:nvSpPr>
        <p:spPr>
          <a:xfrm>
            <a:off x="793750" y="5562600"/>
            <a:ext cx="813943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④　８，９，10，11，12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１）まん中の数はいくつですか。"/>
          <p:cNvSpPr txBox="1"/>
          <p:nvPr/>
        </p:nvSpPr>
        <p:spPr>
          <a:xfrm>
            <a:off x="146049" y="139700"/>
            <a:ext cx="963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１）まん中の数はいくつですか。</a:t>
            </a:r>
          </a:p>
        </p:txBody>
      </p:sp>
      <p:sp>
        <p:nvSpPr>
          <p:cNvPr id="140" name="① ２，３，４"/>
          <p:cNvSpPr txBox="1"/>
          <p:nvPr/>
        </p:nvSpPr>
        <p:spPr>
          <a:xfrm>
            <a:off x="793750" y="14097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　２，３，４</a:t>
            </a:r>
          </a:p>
        </p:txBody>
      </p:sp>
      <p:sp>
        <p:nvSpPr>
          <p:cNvPr id="141" name="② ５，６，７"/>
          <p:cNvSpPr txBox="1"/>
          <p:nvPr/>
        </p:nvSpPr>
        <p:spPr>
          <a:xfrm>
            <a:off x="793750" y="2794000"/>
            <a:ext cx="455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②　５，６，７</a:t>
            </a:r>
          </a:p>
        </p:txBody>
      </p:sp>
      <p:sp>
        <p:nvSpPr>
          <p:cNvPr id="142" name="③ ４，５，６，７，８"/>
          <p:cNvSpPr txBox="1"/>
          <p:nvPr/>
        </p:nvSpPr>
        <p:spPr>
          <a:xfrm>
            <a:off x="793750" y="4178300"/>
            <a:ext cx="709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③　４，５，６，７，８</a:t>
            </a:r>
          </a:p>
        </p:txBody>
      </p:sp>
      <p:sp>
        <p:nvSpPr>
          <p:cNvPr id="143" name="④ ８，９，10，11，12"/>
          <p:cNvSpPr txBox="1"/>
          <p:nvPr/>
        </p:nvSpPr>
        <p:spPr>
          <a:xfrm>
            <a:off x="793750" y="5562600"/>
            <a:ext cx="813943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solidFill>
                  <a:srgbClr val="D6D5D5"/>
                </a:solidFill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④　８，９，10，11，12</a:t>
            </a:r>
          </a:p>
        </p:txBody>
      </p:sp>
      <p:sp>
        <p:nvSpPr>
          <p:cNvPr id="144" name="⑤ 10，20，30，40，50"/>
          <p:cNvSpPr txBox="1"/>
          <p:nvPr/>
        </p:nvSpPr>
        <p:spPr>
          <a:xfrm>
            <a:off x="793750" y="6946900"/>
            <a:ext cx="883285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⑤　10，20，30，40，50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10,11,12,13,14,15,16,17,18,19,20"/>
          <p:cNvSpPr txBox="1"/>
          <p:nvPr/>
        </p:nvSpPr>
        <p:spPr>
          <a:xfrm>
            <a:off x="83820" y="5067300"/>
            <a:ext cx="1283716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t>10</a:t>
            </a:r>
            <a:r>
              <a:rPr>
                <a:solidFill>
                  <a:srgbClr val="FFFFFF"/>
                </a:solidFill>
              </a:rPr>
              <a:t>,11,12,13,14,15,16,17,18,19,</a:t>
            </a:r>
            <a:r>
              <a:t>20</a:t>
            </a:r>
          </a:p>
        </p:txBody>
      </p:sp>
      <p:sp>
        <p:nvSpPr>
          <p:cNvPr id="147" name="２）10〜20までのまん中の数はいくつですか。…"/>
          <p:cNvSpPr txBox="1"/>
          <p:nvPr/>
        </p:nvSpPr>
        <p:spPr>
          <a:xfrm>
            <a:off x="37306" y="-13890"/>
            <a:ext cx="12851466" cy="287258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２）10〜20までのまん中の数はいくつですか。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先生が一目で「わかった」と思えるように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書きなさい。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答えだけは20／100点です。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10,11,12,13,14,15,16,17,18,19,20"/>
          <p:cNvSpPr txBox="1"/>
          <p:nvPr/>
        </p:nvSpPr>
        <p:spPr>
          <a:xfrm>
            <a:off x="83820" y="5067300"/>
            <a:ext cx="1283716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10,11,12,13,14,15,16,17,18,19,20</a:t>
            </a:r>
          </a:p>
        </p:txBody>
      </p:sp>
      <p:sp>
        <p:nvSpPr>
          <p:cNvPr id="150" name="２）10〜20までのまん中の数はいくつですか。…"/>
          <p:cNvSpPr txBox="1"/>
          <p:nvPr/>
        </p:nvSpPr>
        <p:spPr>
          <a:xfrm>
            <a:off x="37306" y="-13890"/>
            <a:ext cx="12851466" cy="287258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２）10〜20までのまん中の数はいくつですか。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先生が一目で「わかった」と思えるように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書きなさい。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答えだけは20／100点です。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10,11,12,13,14,15,16,17,18,19,20"/>
          <p:cNvSpPr txBox="1"/>
          <p:nvPr/>
        </p:nvSpPr>
        <p:spPr>
          <a:xfrm>
            <a:off x="83820" y="5067300"/>
            <a:ext cx="1283716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10,11,12,13,14,15,16,17,18,19,20</a:t>
            </a:r>
          </a:p>
        </p:txBody>
      </p:sp>
      <p:sp>
        <p:nvSpPr>
          <p:cNvPr id="153" name="（"/>
          <p:cNvSpPr txBox="1"/>
          <p:nvPr/>
        </p:nvSpPr>
        <p:spPr>
          <a:xfrm rot="5400000">
            <a:off x="833120" y="4318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54" name="（"/>
          <p:cNvSpPr txBox="1"/>
          <p:nvPr/>
        </p:nvSpPr>
        <p:spPr>
          <a:xfrm rot="5400000">
            <a:off x="2065020" y="4318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55" name="（"/>
          <p:cNvSpPr txBox="1"/>
          <p:nvPr/>
        </p:nvSpPr>
        <p:spPr>
          <a:xfrm rot="5400000">
            <a:off x="3296920" y="4318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56" name="（"/>
          <p:cNvSpPr txBox="1"/>
          <p:nvPr/>
        </p:nvSpPr>
        <p:spPr>
          <a:xfrm rot="5400000">
            <a:off x="4528820" y="4318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57" name="（"/>
          <p:cNvSpPr txBox="1"/>
          <p:nvPr/>
        </p:nvSpPr>
        <p:spPr>
          <a:xfrm rot="5400000">
            <a:off x="5760720" y="4318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58" name="（"/>
          <p:cNvSpPr txBox="1"/>
          <p:nvPr/>
        </p:nvSpPr>
        <p:spPr>
          <a:xfrm rot="16200000">
            <a:off x="6662420" y="5842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59" name="（"/>
          <p:cNvSpPr txBox="1"/>
          <p:nvPr/>
        </p:nvSpPr>
        <p:spPr>
          <a:xfrm rot="16200000">
            <a:off x="7894320" y="5842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60" name="（"/>
          <p:cNvSpPr txBox="1"/>
          <p:nvPr/>
        </p:nvSpPr>
        <p:spPr>
          <a:xfrm rot="16200000">
            <a:off x="9126219" y="5842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61" name="（"/>
          <p:cNvSpPr txBox="1"/>
          <p:nvPr/>
        </p:nvSpPr>
        <p:spPr>
          <a:xfrm rot="16200000">
            <a:off x="10358119" y="5842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62" name="（"/>
          <p:cNvSpPr txBox="1"/>
          <p:nvPr/>
        </p:nvSpPr>
        <p:spPr>
          <a:xfrm rot="16200000">
            <a:off x="11590019" y="58420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（</a:t>
            </a:r>
          </a:p>
        </p:txBody>
      </p:sp>
      <p:sp>
        <p:nvSpPr>
          <p:cNvPr id="163" name="①"/>
          <p:cNvSpPr txBox="1"/>
          <p:nvPr/>
        </p:nvSpPr>
        <p:spPr>
          <a:xfrm>
            <a:off x="833120" y="39624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</a:t>
            </a:r>
          </a:p>
        </p:txBody>
      </p:sp>
      <p:sp>
        <p:nvSpPr>
          <p:cNvPr id="164" name="②"/>
          <p:cNvSpPr txBox="1"/>
          <p:nvPr/>
        </p:nvSpPr>
        <p:spPr>
          <a:xfrm>
            <a:off x="2065020" y="39624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②</a:t>
            </a:r>
          </a:p>
        </p:txBody>
      </p:sp>
      <p:sp>
        <p:nvSpPr>
          <p:cNvPr id="165" name="③"/>
          <p:cNvSpPr txBox="1"/>
          <p:nvPr/>
        </p:nvSpPr>
        <p:spPr>
          <a:xfrm>
            <a:off x="3296920" y="39624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③</a:t>
            </a:r>
          </a:p>
        </p:txBody>
      </p:sp>
      <p:sp>
        <p:nvSpPr>
          <p:cNvPr id="166" name="④"/>
          <p:cNvSpPr txBox="1"/>
          <p:nvPr/>
        </p:nvSpPr>
        <p:spPr>
          <a:xfrm>
            <a:off x="4528820" y="39624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④</a:t>
            </a:r>
          </a:p>
        </p:txBody>
      </p:sp>
      <p:sp>
        <p:nvSpPr>
          <p:cNvPr id="167" name="⑤"/>
          <p:cNvSpPr txBox="1"/>
          <p:nvPr/>
        </p:nvSpPr>
        <p:spPr>
          <a:xfrm>
            <a:off x="5760720" y="39624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⑤</a:t>
            </a:r>
          </a:p>
        </p:txBody>
      </p:sp>
      <p:sp>
        <p:nvSpPr>
          <p:cNvPr id="168" name="⑤"/>
          <p:cNvSpPr txBox="1"/>
          <p:nvPr/>
        </p:nvSpPr>
        <p:spPr>
          <a:xfrm>
            <a:off x="6662420" y="61722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⑤</a:t>
            </a:r>
          </a:p>
        </p:txBody>
      </p:sp>
      <p:sp>
        <p:nvSpPr>
          <p:cNvPr id="169" name="④"/>
          <p:cNvSpPr txBox="1"/>
          <p:nvPr/>
        </p:nvSpPr>
        <p:spPr>
          <a:xfrm>
            <a:off x="7894319" y="61722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④</a:t>
            </a:r>
          </a:p>
        </p:txBody>
      </p:sp>
      <p:sp>
        <p:nvSpPr>
          <p:cNvPr id="170" name="③"/>
          <p:cNvSpPr txBox="1"/>
          <p:nvPr/>
        </p:nvSpPr>
        <p:spPr>
          <a:xfrm>
            <a:off x="9126219" y="61722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③</a:t>
            </a:r>
          </a:p>
        </p:txBody>
      </p:sp>
      <p:sp>
        <p:nvSpPr>
          <p:cNvPr id="171" name="②"/>
          <p:cNvSpPr txBox="1"/>
          <p:nvPr/>
        </p:nvSpPr>
        <p:spPr>
          <a:xfrm>
            <a:off x="10358119" y="61722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②</a:t>
            </a:r>
          </a:p>
        </p:txBody>
      </p:sp>
      <p:sp>
        <p:nvSpPr>
          <p:cNvPr id="172" name="①"/>
          <p:cNvSpPr txBox="1"/>
          <p:nvPr/>
        </p:nvSpPr>
        <p:spPr>
          <a:xfrm>
            <a:off x="11590019" y="6172200"/>
            <a:ext cx="7493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0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lvl1pPr>
          </a:lstStyle>
          <a:p>
            <a:r>
              <a:t>①</a:t>
            </a:r>
          </a:p>
        </p:txBody>
      </p:sp>
      <p:sp>
        <p:nvSpPr>
          <p:cNvPr id="173" name="２）10〜20までのまん中の数はいくつですか。…"/>
          <p:cNvSpPr txBox="1"/>
          <p:nvPr/>
        </p:nvSpPr>
        <p:spPr>
          <a:xfrm>
            <a:off x="37306" y="-13890"/>
            <a:ext cx="12851466" cy="2872581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２）10〜20までのまん中の数はいくつですか。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先生が一目で「わかった」と思えるように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書きなさい。</a:t>
            </a:r>
          </a:p>
          <a:p>
            <a:pPr algn="l">
              <a:defRPr sz="4500">
                <a:latin typeface="ヒラギノ角ゴ Std W8"/>
                <a:ea typeface="ヒラギノ角ゴ Std W8"/>
                <a:cs typeface="ヒラギノ角ゴ Std W8"/>
                <a:sym typeface="ヒラギノ角ゴ Std W8"/>
              </a:defRPr>
            </a:pPr>
            <a:r>
              <a:rPr dirty="0"/>
              <a:t>　　答えだけは20／100点です。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Macintosh PowerPoint</Application>
  <PresentationFormat>ユーザー設定</PresentationFormat>
  <Paragraphs>177</Paragraphs>
  <Slides>31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2" baseType="lpstr">
      <vt:lpstr>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赤塚 邦彦</cp:lastModifiedBy>
  <cp:revision>1</cp:revision>
  <dcterms:modified xsi:type="dcterms:W3CDTF">2022-05-24T12:06:53Z</dcterms:modified>
</cp:coreProperties>
</file>