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C38C5C-244C-7143-B850-F16F3B3E502A}" v="680" dt="2024-05-05T14:15:39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4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10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74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86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51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90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40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884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58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86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45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38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28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57E12A55-7046-9722-D693-D4C0648DF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129990"/>
              </p:ext>
            </p:extLst>
          </p:nvPr>
        </p:nvGraphicFramePr>
        <p:xfrm>
          <a:off x="0" y="584775"/>
          <a:ext cx="1219200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28682094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51163576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73773820"/>
                    </a:ext>
                  </a:extLst>
                </a:gridCol>
              </a:tblGrid>
              <a:tr h="360685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32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教科書や資料の読み方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7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518262"/>
                  </a:ext>
                </a:extLst>
              </a:tr>
              <a:tr h="1586128">
                <a:tc>
                  <a:txBody>
                    <a:bodyPr/>
                    <a:lstStyle/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グラフ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タイトル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年度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出典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縦軸・横軸</a:t>
                      </a:r>
                      <a:r>
                        <a:rPr kumimoji="1" lang="ja-JP" altLang="en-US" sz="20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（単位と意味）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特徴（上がる）、下がる、変わらな、突然上がる（下がる）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考え方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4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原因は？どんな取り組み？</a:t>
                      </a:r>
                      <a:endParaRPr kumimoji="1" lang="en-US" altLang="ja-JP" sz="24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4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良いことは？悪いことは？</a:t>
                      </a:r>
                      <a:endParaRPr kumimoji="1" lang="en-US" altLang="ja-JP" sz="24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写真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存在</a:t>
                      </a:r>
                      <a:r>
                        <a:rPr kumimoji="1" lang="en-US" altLang="ja-JP" sz="2800" dirty="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〜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がある。いる。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分布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　多い。少ない。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比較　</a:t>
                      </a:r>
                      <a:r>
                        <a:rPr kumimoji="1" lang="en-US" altLang="ja-JP" sz="2800" dirty="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〜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と比べて、</a:t>
                      </a:r>
                      <a:r>
                        <a:rPr kumimoji="1" lang="en-US" altLang="ja-JP" sz="2800" dirty="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〜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と違って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空間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　ここは</a:t>
                      </a:r>
                      <a:r>
                        <a:rPr kumimoji="1" lang="en-US" altLang="ja-JP" sz="2800" dirty="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〜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。</a:t>
                      </a:r>
                      <a:r>
                        <a:rPr kumimoji="1" lang="en-US" altLang="ja-JP" sz="2800" dirty="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〜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はどこか。どちらの方角か。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時間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　どのくらいの時間、</a:t>
                      </a:r>
                      <a:r>
                        <a:rPr kumimoji="1" lang="en-US" altLang="ja-JP" sz="2800" dirty="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〜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年後（前）は。春夏秋冬、朝昼晩、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人間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　</a:t>
                      </a:r>
                      <a:r>
                        <a:rPr kumimoji="1" lang="en-US" altLang="ja-JP" sz="2800" dirty="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〜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が協力、努力、見えないけど</a:t>
                      </a:r>
                      <a:r>
                        <a:rPr kumimoji="1" lang="en-US" altLang="ja-JP" sz="2800" dirty="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〜</a:t>
                      </a:r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が。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文、教科書本文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教科書の本文と資料・絵や写真などを線で結ぶ。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大切な一文はどれか。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資料の説明はどれか。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努力や工夫は？</a:t>
                      </a:r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endParaRPr kumimoji="1" lang="en-US" altLang="ja-JP" sz="2800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91756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EC0F054-BD65-5131-6989-3144C97AD10E}"/>
              </a:ext>
            </a:extLst>
          </p:cNvPr>
          <p:cNvSpPr txBox="1"/>
          <p:nvPr/>
        </p:nvSpPr>
        <p:spPr>
          <a:xfrm>
            <a:off x="4567376" y="0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>
                <a:latin typeface="Toppan Bunkyu Midashi Gothic Extrabold" panose="020B0900000000000000" pitchFamily="34" charset="-128"/>
                <a:ea typeface="Toppan Bunkyu Midashi Gothic Extrabold" panose="020B0900000000000000" pitchFamily="34" charset="-128"/>
              </a:rPr>
              <a:t>教科書の読み方</a:t>
            </a:r>
          </a:p>
        </p:txBody>
      </p:sp>
    </p:spTree>
    <p:extLst>
      <p:ext uri="{BB962C8B-B14F-4D97-AF65-F5344CB8AC3E}">
        <p14:creationId xmlns:p14="http://schemas.microsoft.com/office/powerpoint/2010/main" val="2537247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57E12A55-7046-9722-D693-D4C0648DF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165689"/>
              </p:ext>
            </p:extLst>
          </p:nvPr>
        </p:nvGraphicFramePr>
        <p:xfrm>
          <a:off x="538294" y="283328"/>
          <a:ext cx="11438358" cy="2827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2786">
                  <a:extLst>
                    <a:ext uri="{9D8B030D-6E8A-4147-A177-3AD203B41FA5}">
                      <a16:colId xmlns:a16="http://schemas.microsoft.com/office/drawing/2014/main" val="2286820948"/>
                    </a:ext>
                  </a:extLst>
                </a:gridCol>
                <a:gridCol w="3812786">
                  <a:extLst>
                    <a:ext uri="{9D8B030D-6E8A-4147-A177-3AD203B41FA5}">
                      <a16:colId xmlns:a16="http://schemas.microsoft.com/office/drawing/2014/main" val="1511635768"/>
                    </a:ext>
                  </a:extLst>
                </a:gridCol>
                <a:gridCol w="3812786">
                  <a:extLst>
                    <a:ext uri="{9D8B030D-6E8A-4147-A177-3AD203B41FA5}">
                      <a16:colId xmlns:a16="http://schemas.microsoft.com/office/drawing/2014/main" val="2473773820"/>
                    </a:ext>
                  </a:extLst>
                </a:gridCol>
              </a:tblGrid>
              <a:tr h="4973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時間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空間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人間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325259"/>
                  </a:ext>
                </a:extLst>
              </a:tr>
              <a:tr h="2330231"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どのくらいの時間がかかる？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どれくらい昔から？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これからはどうなる？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どこで？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どのような場所で（に）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どのように広がっているのか。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東京都との違いは？同じところは？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誰と誰がつながっている？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誰と誰が協力している？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生産者（作る人）から消費者（私たち）の関係・繋がりは？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どんな工夫や努力をしている？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  <a:p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UD Digi Kyokasho N-R" panose="02020400000000000000" pitchFamily="49" charset="-128"/>
                          <a:ea typeface="UD Digi Kyokasho N-R" panose="02020400000000000000" pitchFamily="49" charset="-128"/>
                        </a:rPr>
                        <a:t>課題はない？ある？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UD Digi Kyokasho N-R" panose="02020400000000000000" pitchFamily="49" charset="-128"/>
                        <a:ea typeface="UD Digi Kyokasho N-R" panose="02020400000000000000" pitchFamily="49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660186"/>
                  </a:ext>
                </a:extLst>
              </a:tr>
            </a:tbl>
          </a:graphicData>
        </a:graphic>
      </p:graphicFrame>
      <p:sp>
        <p:nvSpPr>
          <p:cNvPr id="3" name="角丸四角形 2">
            <a:extLst>
              <a:ext uri="{FF2B5EF4-FFF2-40B4-BE49-F238E27FC236}">
                <a16:creationId xmlns:a16="http://schemas.microsoft.com/office/drawing/2014/main" id="{B8803A43-7625-3CFB-B839-B9156763045B}"/>
              </a:ext>
            </a:extLst>
          </p:cNvPr>
          <p:cNvSpPr/>
          <p:nvPr/>
        </p:nvSpPr>
        <p:spPr>
          <a:xfrm>
            <a:off x="3737114" y="3339548"/>
            <a:ext cx="4378976" cy="64604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YES</a:t>
            </a:r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・</a:t>
            </a:r>
            <a:r>
              <a:rPr kumimoji="1" lang="en-US" altLang="ja-JP" dirty="0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NO</a:t>
            </a:r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で答えることができる問い</a:t>
            </a:r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D47E77DA-32C2-595A-57EF-84667B542FA3}"/>
              </a:ext>
            </a:extLst>
          </p:cNvPr>
          <p:cNvSpPr/>
          <p:nvPr/>
        </p:nvSpPr>
        <p:spPr>
          <a:xfrm>
            <a:off x="3737113" y="4214192"/>
            <a:ext cx="1540564" cy="26504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〜</a:t>
            </a:r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は何？</a:t>
            </a: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952ED797-428D-F64F-FC68-0205ADAF6AEB}"/>
              </a:ext>
            </a:extLst>
          </p:cNvPr>
          <p:cNvSpPr/>
          <p:nvPr/>
        </p:nvSpPr>
        <p:spPr>
          <a:xfrm>
            <a:off x="6539948" y="4214192"/>
            <a:ext cx="1576141" cy="26504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〜</a:t>
            </a:r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は</a:t>
            </a:r>
            <a:r>
              <a:rPr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どこ</a:t>
            </a:r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？</a:t>
            </a:r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9EEA2EE7-E075-4582-5DF2-75122F92432C}"/>
              </a:ext>
            </a:extLst>
          </p:cNvPr>
          <p:cNvSpPr/>
          <p:nvPr/>
        </p:nvSpPr>
        <p:spPr>
          <a:xfrm>
            <a:off x="6539948" y="4707836"/>
            <a:ext cx="1576141" cy="26504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〜</a:t>
            </a:r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は</a:t>
            </a:r>
            <a:r>
              <a:rPr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いつ</a:t>
            </a:r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？</a:t>
            </a: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8DE93472-09B4-9446-3A34-B2AC61F6F63A}"/>
              </a:ext>
            </a:extLst>
          </p:cNvPr>
          <p:cNvSpPr/>
          <p:nvPr/>
        </p:nvSpPr>
        <p:spPr>
          <a:xfrm>
            <a:off x="3737112" y="4711150"/>
            <a:ext cx="1540565" cy="26504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〜</a:t>
            </a:r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は</a:t>
            </a:r>
            <a:r>
              <a:rPr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誰</a:t>
            </a:r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？</a:t>
            </a: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82667573-155E-7312-93F2-5CE62ECA5A83}"/>
              </a:ext>
            </a:extLst>
          </p:cNvPr>
          <p:cNvSpPr/>
          <p:nvPr/>
        </p:nvSpPr>
        <p:spPr>
          <a:xfrm>
            <a:off x="4989445" y="5160070"/>
            <a:ext cx="1858616" cy="3611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どのように？</a:t>
            </a: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8DE2D7F5-98BB-3915-0E9A-F1F9B40AF401}"/>
              </a:ext>
            </a:extLst>
          </p:cNvPr>
          <p:cNvSpPr/>
          <p:nvPr/>
        </p:nvSpPr>
        <p:spPr>
          <a:xfrm>
            <a:off x="3737112" y="5653714"/>
            <a:ext cx="1858616" cy="3611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どうして？</a:t>
            </a: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A2E10F0B-3B72-2706-5908-C1951FEC8BD8}"/>
              </a:ext>
            </a:extLst>
          </p:cNvPr>
          <p:cNvSpPr/>
          <p:nvPr/>
        </p:nvSpPr>
        <p:spPr>
          <a:xfrm>
            <a:off x="6257473" y="5653714"/>
            <a:ext cx="1858616" cy="3611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ysClr val="windowText" lastClr="000000"/>
                </a:solidFill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どっち？</a:t>
            </a: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F1D123DC-30A2-DD50-3D40-073C6E5DBCC1}"/>
              </a:ext>
            </a:extLst>
          </p:cNvPr>
          <p:cNvSpPr/>
          <p:nvPr/>
        </p:nvSpPr>
        <p:spPr>
          <a:xfrm>
            <a:off x="2315818" y="3339548"/>
            <a:ext cx="1162878" cy="503578"/>
          </a:xfrm>
          <a:prstGeom prst="roundRect">
            <a:avLst>
              <a:gd name="adj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ysClr val="windowText" lastClr="000000"/>
                </a:solidFill>
                <a:latin typeface="Toppan Bunkyu Midashi Gothic Extrabold" panose="020B0900000000000000" pitchFamily="34" charset="-128"/>
                <a:ea typeface="Toppan Bunkyu Midashi Gothic Extrabold" panose="020B0900000000000000" pitchFamily="34" charset="-128"/>
              </a:rPr>
              <a:t>浅い問い</a:t>
            </a: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2BA76362-0C13-9947-3ED1-1508AF68914F}"/>
              </a:ext>
            </a:extLst>
          </p:cNvPr>
          <p:cNvSpPr/>
          <p:nvPr/>
        </p:nvSpPr>
        <p:spPr>
          <a:xfrm>
            <a:off x="2315818" y="5643775"/>
            <a:ext cx="1162878" cy="503578"/>
          </a:xfrm>
          <a:prstGeom prst="roundRect">
            <a:avLst>
              <a:gd name="adj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ysClr val="windowText" lastClr="000000"/>
                </a:solidFill>
                <a:latin typeface="Toppan Bunkyu Midashi Gothic Extrabold" panose="020B0900000000000000" pitchFamily="34" charset="-128"/>
                <a:ea typeface="Toppan Bunkyu Midashi Gothic Extrabold" panose="020B0900000000000000" pitchFamily="34" charset="-128"/>
              </a:rPr>
              <a:t>深い問い</a:t>
            </a:r>
          </a:p>
        </p:txBody>
      </p:sp>
      <p:sp>
        <p:nvSpPr>
          <p:cNvPr id="14" name="下矢印 13">
            <a:extLst>
              <a:ext uri="{FF2B5EF4-FFF2-40B4-BE49-F238E27FC236}">
                <a16:creationId xmlns:a16="http://schemas.microsoft.com/office/drawing/2014/main" id="{8FB50A70-CB61-04EA-6D8D-35248ED2EF7E}"/>
              </a:ext>
            </a:extLst>
          </p:cNvPr>
          <p:cNvSpPr/>
          <p:nvPr/>
        </p:nvSpPr>
        <p:spPr>
          <a:xfrm>
            <a:off x="2672121" y="3891702"/>
            <a:ext cx="450271" cy="1668123"/>
          </a:xfrm>
          <a:prstGeom prst="downArrow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299F10-32DC-F653-F178-8088E95FC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8" y="1"/>
            <a:ext cx="12062129" cy="978010"/>
          </a:xfrm>
          <a:ln w="76200">
            <a:solidFill>
              <a:srgbClr val="FF0000"/>
            </a:solidFill>
          </a:ln>
        </p:spPr>
        <p:txBody>
          <a:bodyPr/>
          <a:lstStyle/>
          <a:p>
            <a:r>
              <a:rPr kumimoji="1" lang="ja-JP" altLang="en-US"/>
              <a:t>一本釣りとまきあみ漁どちらがもうかるか？</a:t>
            </a:r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3F39E882-AFF7-6999-FD0D-1511716940C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657" y="1454875"/>
          <a:ext cx="12062128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5900">
                  <a:extLst>
                    <a:ext uri="{9D8B030D-6E8A-4147-A177-3AD203B41FA5}">
                      <a16:colId xmlns:a16="http://schemas.microsoft.com/office/drawing/2014/main" val="1543988191"/>
                    </a:ext>
                  </a:extLst>
                </a:gridCol>
                <a:gridCol w="5128114">
                  <a:extLst>
                    <a:ext uri="{9D8B030D-6E8A-4147-A177-3AD203B41FA5}">
                      <a16:colId xmlns:a16="http://schemas.microsoft.com/office/drawing/2014/main" val="2840524629"/>
                    </a:ext>
                  </a:extLst>
                </a:gridCol>
                <a:gridCol w="5128114">
                  <a:extLst>
                    <a:ext uri="{9D8B030D-6E8A-4147-A177-3AD203B41FA5}">
                      <a16:colId xmlns:a16="http://schemas.microsoft.com/office/drawing/2014/main" val="18231910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良い点やメリット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課題やデメリット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495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一本釣り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225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ysClr val="windowText" lastClr="000000"/>
                          </a:solidFill>
                        </a:rPr>
                        <a:t>まきあみ漁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766622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kumimoji="1" lang="ja-JP" altLang="en-US"/>
                        <a:t>参考にした本やサイトの</a:t>
                      </a:r>
                      <a:r>
                        <a:rPr kumimoji="1" lang="en-US" altLang="ja-JP" dirty="0"/>
                        <a:t>URL</a:t>
                      </a:r>
                      <a:r>
                        <a:rPr kumimoji="1" lang="ja-JP" altLang="en-US"/>
                        <a:t>など</a:t>
                      </a:r>
                      <a:endParaRPr kumimoji="1" lang="en-US" altLang="ja-JP" dirty="0"/>
                    </a:p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9350714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kumimoji="1" lang="ja-JP" altLang="en-US"/>
                        <a:t>自分の立場「　　　　　　　　　　　　」がもうかる。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947556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kumimoji="1" lang="ja-JP" altLang="en-US"/>
                        <a:t>理由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515140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kumimoji="1" lang="ja-JP" altLang="en-US"/>
                        <a:t>最後の自分の立場「　　　　　　　　　　」がもうかる。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1723947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kumimoji="1" lang="ja-JP" altLang="en-US"/>
                        <a:t>理由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615167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D0DFF7-4072-AA33-A933-193CE64C80D9}"/>
              </a:ext>
            </a:extLst>
          </p:cNvPr>
          <p:cNvSpPr txBox="1"/>
          <p:nvPr/>
        </p:nvSpPr>
        <p:spPr>
          <a:xfrm>
            <a:off x="55658" y="1060043"/>
            <a:ext cx="2800767" cy="3359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860"/>
              </a:lnSpc>
            </a:pPr>
            <a:r>
              <a:rPr kumimoji="1" lang="ja-JP" altLang="en-US"/>
              <a:t>名前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1268869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334</Words>
  <Application>Microsoft Macintosh PowerPoint</Application>
  <PresentationFormat>ワイド画面</PresentationFormat>
  <Paragraphs>61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Toppan Bunkyu Midashi Gothic Extrabold</vt:lpstr>
      <vt:lpstr>UD Digi Kyokasho N-R</vt:lpstr>
      <vt:lpstr>UD Digi Kyokasho NP-B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一本釣りとまきあみ漁どちらがもうかるか？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雅成 加藤</cp:lastModifiedBy>
  <cp:revision>3</cp:revision>
  <dcterms:created xsi:type="dcterms:W3CDTF">2024-05-05T13:58:17Z</dcterms:created>
  <dcterms:modified xsi:type="dcterms:W3CDTF">2024-05-07T12:06:06Z</dcterms:modified>
</cp:coreProperties>
</file>