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732920-9F3B-9F40-83C0-BC9CDF49545E}" v="1" dt="2024-07-06T08:56:46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0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01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580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987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58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08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98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2024/7/6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2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2024/7/6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37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2024/7/6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89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833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2024/7/6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97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02A643-9BB0-4E02-80B2-2C0A5E5D738E}" type="datetimeFigureOut">
              <a:rPr kumimoji="1" lang="ja-JP" altLang="en-US" smtClean="0"/>
              <a:t>2024/7/6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22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435198-19A8-A2CC-8257-F5296D68C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106"/>
            <a:ext cx="9906000" cy="700758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ゲーム</a:t>
            </a: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（</a:t>
            </a:r>
            <a:r>
              <a:rPr kumimoji="1"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ボール運動）ゴール型の指導法の工夫</a:t>
            </a:r>
            <a:endParaRPr kumimoji="1"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 algn="r">
              <a:buNone/>
            </a:pPr>
            <a:r>
              <a:rPr kumimoji="1"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加藤雅成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60B65C12-E2DF-8A84-00F0-A02253228CEF}"/>
              </a:ext>
            </a:extLst>
          </p:cNvPr>
          <p:cNvSpPr txBox="1">
            <a:spLocks/>
          </p:cNvSpPr>
          <p:nvPr/>
        </p:nvSpPr>
        <p:spPr>
          <a:xfrm>
            <a:off x="0" y="725864"/>
            <a:ext cx="9906000" cy="3676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工夫</a:t>
            </a:r>
            <a:r>
              <a:rPr lang="en-US" altLang="ja-JP" sz="16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①</a:t>
            </a: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少人数でのゲームからスタートする</a:t>
            </a: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0BFFE3A-FCAD-F830-20D4-58BD7F66A7BF}"/>
              </a:ext>
            </a:extLst>
          </p:cNvPr>
          <p:cNvSpPr txBox="1">
            <a:spLocks/>
          </p:cNvSpPr>
          <p:nvPr/>
        </p:nvSpPr>
        <p:spPr>
          <a:xfrm>
            <a:off x="0" y="1093509"/>
            <a:ext cx="4953000" cy="573938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4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一人でのボール操作の活動やパス練習を行った後の展開である。</a:t>
            </a:r>
            <a:endParaRPr lang="en-US" altLang="ja-JP" sz="14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600">
                <a:highlight>
                  <a:srgbClr val="C0C0C0"/>
                </a:highlight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指示１</a:t>
            </a: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：ペアを作りなさい。</a:t>
            </a: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（２人組でボール１つにする。２人ができなければ３人組でも良い。）</a:t>
            </a: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600">
                <a:highlight>
                  <a:srgbClr val="C0C0C0"/>
                </a:highlight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指示２</a:t>
            </a: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：ペアでボールを取り合いなさい。</a:t>
            </a: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ドリブルなどをやり出す。ここまで説明はしない。</a:t>
            </a: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16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30</a:t>
            </a: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秒で笛を吹き止める。</a:t>
            </a: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600">
                <a:highlight>
                  <a:srgbClr val="C0C0C0"/>
                </a:highlight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説明１</a:t>
            </a: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：今ボールを持っていた人が勝ちです。</a:t>
            </a: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600">
                <a:highlight>
                  <a:srgbClr val="C0C0C0"/>
                </a:highlight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指示３</a:t>
            </a: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：ペアの相手を変えなさい。</a:t>
            </a: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同じ要領で繰り返し進める。</a:t>
            </a: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途中でボールの扱いが上手い子がいたら取り上げ全体の前で披露させる。</a:t>
            </a: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 algn="just">
              <a:buNone/>
            </a:pP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指示４：ゴールを</a:t>
            </a:r>
            <a:r>
              <a:rPr lang="ja-JP" altLang="ja-JP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ゴールをマーカーコーンで決めます。ペアで大きさを相談しなさい。</a:t>
            </a:r>
          </a:p>
          <a:p>
            <a:pPr marL="0" indent="0" algn="just">
              <a:buNone/>
            </a:pP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合図があるまで何度もやらせる。</a:t>
            </a: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 algn="just">
              <a:buNone/>
            </a:pPr>
            <a:r>
              <a:rPr lang="en-US" altLang="ja-JP" sz="16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30</a:t>
            </a: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秒くらいでどんどんやらせる。</a:t>
            </a:r>
            <a:endParaRPr lang="ja-JP" altLang="ja-JP" sz="160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19BB0D1-C92A-1FDE-3B5F-F10B150D5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994" y="5467547"/>
            <a:ext cx="997702" cy="99770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330FA34-9E74-9D31-36A5-32222FA21F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3" t="19663" r="2560" b="26657"/>
          <a:stretch/>
        </p:blipFill>
        <p:spPr>
          <a:xfrm>
            <a:off x="8707436" y="1794267"/>
            <a:ext cx="401148" cy="22876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25E72F9-23A9-D099-2226-56CBEDBC83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3" t="19663" r="2560" b="26657"/>
          <a:stretch/>
        </p:blipFill>
        <p:spPr>
          <a:xfrm>
            <a:off x="8650156" y="1242799"/>
            <a:ext cx="401147" cy="22876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2958CB1-4729-FB7E-05A9-13D594724F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3" t="19663" r="2560" b="26657"/>
          <a:stretch/>
        </p:blipFill>
        <p:spPr>
          <a:xfrm>
            <a:off x="5340766" y="1738905"/>
            <a:ext cx="444827" cy="25367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833BD11-8866-9A0D-5CA0-DDD31DB54B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3" t="19663" r="2560" b="26657"/>
          <a:stretch/>
        </p:blipFill>
        <p:spPr>
          <a:xfrm>
            <a:off x="5340766" y="1217890"/>
            <a:ext cx="444825" cy="25367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12BE0D5-543D-0B06-8321-5A3812F29D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243" t="62117"/>
          <a:stretch/>
        </p:blipFill>
        <p:spPr>
          <a:xfrm>
            <a:off x="6841536" y="1558828"/>
            <a:ext cx="303067" cy="39663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CDDEA43-6B29-97AF-9133-C9594AC768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9277" y="1138391"/>
            <a:ext cx="444825" cy="77026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8DC4F67-34E6-6959-73CA-2F379478DE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7690" y="1173698"/>
            <a:ext cx="444825" cy="770260"/>
          </a:xfrm>
          <a:prstGeom prst="rect">
            <a:avLst/>
          </a:prstGeom>
        </p:spPr>
      </p:pic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E3E63AA9-2AB7-FBD7-3E69-8E9612F51120}"/>
              </a:ext>
            </a:extLst>
          </p:cNvPr>
          <p:cNvSpPr txBox="1">
            <a:spLocks/>
          </p:cNvSpPr>
          <p:nvPr/>
        </p:nvSpPr>
        <p:spPr>
          <a:xfrm>
            <a:off x="4953000" y="2116965"/>
            <a:ext cx="4953000" cy="3079106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勝った子同士、負けた子同士などで行っていくとより面白い。</a:t>
            </a: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指示４：４人組を作りなさい。</a:t>
            </a: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同様に進める。コートなどは決めない。ゴールだけ決めてどんどんやらせる。自然と試合となっていく。</a:t>
            </a: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指示５：４人組の中でチームを変えなさい。</a:t>
            </a: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１対１での試合から２対２、３対３や４対４の試合となっていく。</a:t>
            </a: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変化をさせるならば以下の方法もある。</a:t>
            </a: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４人組の際に「２対１」を経験させる。</a:t>
            </a: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F7BDC72-B7B8-63FB-54A4-C280CD7B22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3" t="19663" r="2560" b="26657"/>
          <a:stretch/>
        </p:blipFill>
        <p:spPr>
          <a:xfrm>
            <a:off x="9115080" y="5851772"/>
            <a:ext cx="401148" cy="22876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A8D438C-1609-642A-9C6D-D697F93FDD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3" t="19663" r="2560" b="26657"/>
          <a:stretch/>
        </p:blipFill>
        <p:spPr>
          <a:xfrm>
            <a:off x="9108584" y="5134423"/>
            <a:ext cx="401147" cy="228769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4911DCF4-5CDB-3A70-FFD2-177438B182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243" t="62117"/>
          <a:stretch/>
        </p:blipFill>
        <p:spPr>
          <a:xfrm>
            <a:off x="5839557" y="5369621"/>
            <a:ext cx="303067" cy="396634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D85A4984-C50C-F0AD-B003-5B018F97A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40766" y="4989441"/>
            <a:ext cx="444825" cy="77026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BD74C3AD-2ADD-5002-9C49-BFDA9B30F9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319127" y="5467411"/>
            <a:ext cx="444825" cy="77026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9F62230-5D9C-CB69-8774-004A32DED5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571379">
            <a:off x="9214881" y="5222352"/>
            <a:ext cx="444825" cy="770260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B781960-3D67-2534-27CB-CC9B13E1A120}"/>
              </a:ext>
            </a:extLst>
          </p:cNvPr>
          <p:cNvSpPr txBox="1"/>
          <p:nvPr/>
        </p:nvSpPr>
        <p:spPr>
          <a:xfrm>
            <a:off x="8331690" y="609591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パスを受ける。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7844CD8-DA8F-3E8C-AE95-EA173FA21BBC}"/>
              </a:ext>
            </a:extLst>
          </p:cNvPr>
          <p:cNvSpPr txBox="1"/>
          <p:nvPr/>
        </p:nvSpPr>
        <p:spPr>
          <a:xfrm>
            <a:off x="5001196" y="6074954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攻撃は</a:t>
            </a:r>
            <a:r>
              <a:rPr kumimoji="1" lang="en-US" altLang="ja-JP" dirty="0"/>
              <a:t>2</a:t>
            </a:r>
            <a:r>
              <a:rPr kumimoji="1" lang="ja-JP" altLang="en-US"/>
              <a:t>名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ADC32FC3-0A02-1536-7BB3-58D89A52BB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535532" y="5296564"/>
            <a:ext cx="444825" cy="775475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3B88AA6-675C-DA8C-4948-7590FE4A8685}"/>
              </a:ext>
            </a:extLst>
          </p:cNvPr>
          <p:cNvSpPr txBox="1"/>
          <p:nvPr/>
        </p:nvSpPr>
        <p:spPr>
          <a:xfrm>
            <a:off x="7434779" y="585019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守り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E40D1E5-E482-7589-404E-5B2B4CC3195A}"/>
              </a:ext>
            </a:extLst>
          </p:cNvPr>
          <p:cNvSpPr txBox="1"/>
          <p:nvPr/>
        </p:nvSpPr>
        <p:spPr>
          <a:xfrm>
            <a:off x="5475394" y="6428570"/>
            <a:ext cx="410881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ローテーションでどれも経験させる。</a:t>
            </a:r>
          </a:p>
        </p:txBody>
      </p:sp>
    </p:spTree>
    <p:extLst>
      <p:ext uri="{BB962C8B-B14F-4D97-AF65-F5344CB8AC3E}">
        <p14:creationId xmlns:p14="http://schemas.microsoft.com/office/powerpoint/2010/main" val="252257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435198-19A8-A2CC-8257-F5296D68C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106"/>
            <a:ext cx="9906000" cy="700758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ゲーム</a:t>
            </a: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（</a:t>
            </a:r>
            <a:r>
              <a:rPr kumimoji="1"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ボール運動）ゴール型の指導法の工夫</a:t>
            </a:r>
            <a:endParaRPr kumimoji="1"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 algn="r">
              <a:buNone/>
            </a:pPr>
            <a:r>
              <a:rPr kumimoji="1"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加藤雅成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60B65C12-E2DF-8A84-00F0-A02253228CEF}"/>
              </a:ext>
            </a:extLst>
          </p:cNvPr>
          <p:cNvSpPr txBox="1">
            <a:spLocks/>
          </p:cNvSpPr>
          <p:nvPr/>
        </p:nvSpPr>
        <p:spPr>
          <a:xfrm>
            <a:off x="0" y="725864"/>
            <a:ext cx="9906000" cy="3676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工夫</a:t>
            </a:r>
            <a:r>
              <a:rPr lang="en-US" altLang="ja-JP" sz="16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②</a:t>
            </a: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ルールの工夫</a:t>
            </a: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0BFFE3A-FCAD-F830-20D4-58BD7F66A7BF}"/>
              </a:ext>
            </a:extLst>
          </p:cNvPr>
          <p:cNvSpPr txBox="1">
            <a:spLocks/>
          </p:cNvSpPr>
          <p:nvPr/>
        </p:nvSpPr>
        <p:spPr>
          <a:xfrm>
            <a:off x="0" y="1093509"/>
            <a:ext cx="4953000" cy="573938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2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600">
                <a:highlight>
                  <a:srgbClr val="00FFFF"/>
                </a:highlight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ルールの工夫</a:t>
            </a:r>
            <a:r>
              <a:rPr lang="en-US" altLang="ja-JP" sz="1600" dirty="0">
                <a:highlight>
                  <a:srgbClr val="00FFFF"/>
                </a:highlight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①</a:t>
            </a:r>
          </a:p>
          <a:p>
            <a:pPr marL="0" indent="0">
              <a:lnSpc>
                <a:spcPts val="192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600">
                <a:highlight>
                  <a:srgbClr val="C0C0C0"/>
                </a:highlight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指示１</a:t>
            </a: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　得点したら、外に出ます。</a:t>
            </a: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lnSpc>
                <a:spcPts val="192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　　　次に得点した人と変われます。</a:t>
            </a: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lnSpc>
                <a:spcPts val="192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lnSpc>
                <a:spcPts val="192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lnSpc>
                <a:spcPts val="192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lnSpc>
                <a:spcPts val="192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lnSpc>
                <a:spcPts val="192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lnSpc>
                <a:spcPts val="192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lnSpc>
                <a:spcPts val="192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lnSpc>
                <a:spcPts val="192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60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lnSpc>
                <a:spcPts val="192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600">
                <a:highlight>
                  <a:srgbClr val="00FFFF"/>
                </a:highlight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ルールの工夫</a:t>
            </a:r>
            <a:r>
              <a:rPr lang="en-US" altLang="ja-JP" sz="1600" dirty="0">
                <a:highlight>
                  <a:srgbClr val="00FFFF"/>
                </a:highlight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②</a:t>
            </a:r>
          </a:p>
          <a:p>
            <a:pPr marL="0" indent="0">
              <a:lnSpc>
                <a:spcPts val="192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600">
                <a:highlight>
                  <a:srgbClr val="C0C0C0"/>
                </a:highlight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指示２</a:t>
            </a:r>
            <a:r>
              <a:rPr lang="ja-JP" altLang="en-US" sz="16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　</a:t>
            </a: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得点した人から外に出ます。</a:t>
            </a: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lnSpc>
                <a:spcPts val="192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　　　</a:t>
            </a:r>
            <a:r>
              <a:rPr lang="en-US" altLang="ja-JP" sz="16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その試合が終わるまで外からアドバイスを</a:t>
            </a: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lnSpc>
                <a:spcPts val="192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　　　します。</a:t>
            </a:r>
          </a:p>
          <a:p>
            <a:pPr marL="0" indent="0">
              <a:lnSpc>
                <a:spcPts val="192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　　（どんどん人数が減っていくのである。）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18DC4F67-34E6-6959-73CA-2F379478D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176" y="1982013"/>
            <a:ext cx="444825" cy="770260"/>
          </a:xfrm>
          <a:prstGeom prst="rect">
            <a:avLst/>
          </a:prstGeom>
        </p:spPr>
      </p:pic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04C2A694-7525-4D59-6617-1FBC381C6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279556"/>
              </p:ext>
            </p:extLst>
          </p:nvPr>
        </p:nvGraphicFramePr>
        <p:xfrm>
          <a:off x="921101" y="2876900"/>
          <a:ext cx="2326556" cy="834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278">
                  <a:extLst>
                    <a:ext uri="{9D8B030D-6E8A-4147-A177-3AD203B41FA5}">
                      <a16:colId xmlns:a16="http://schemas.microsoft.com/office/drawing/2014/main" val="2185102480"/>
                    </a:ext>
                  </a:extLst>
                </a:gridCol>
                <a:gridCol w="1163278">
                  <a:extLst>
                    <a:ext uri="{9D8B030D-6E8A-4147-A177-3AD203B41FA5}">
                      <a16:colId xmlns:a16="http://schemas.microsoft.com/office/drawing/2014/main" val="986141773"/>
                    </a:ext>
                  </a:extLst>
                </a:gridCol>
              </a:tblGrid>
              <a:tr h="834406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170909"/>
                  </a:ext>
                </a:extLst>
              </a:tr>
            </a:tbl>
          </a:graphicData>
        </a:graphic>
      </p:graphicFrame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8B558F8-0C8A-DCC7-54B5-9131A7DA1C47}"/>
              </a:ext>
            </a:extLst>
          </p:cNvPr>
          <p:cNvSpPr/>
          <p:nvPr/>
        </p:nvSpPr>
        <p:spPr>
          <a:xfrm>
            <a:off x="1624707" y="2364386"/>
            <a:ext cx="919343" cy="40770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得点版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79A40EA1-228C-D585-9E75-04942F136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82" y="2023036"/>
            <a:ext cx="444825" cy="770260"/>
          </a:xfrm>
          <a:prstGeom prst="rect">
            <a:avLst/>
          </a:prstGeom>
        </p:spPr>
      </p:pic>
      <p:sp>
        <p:nvSpPr>
          <p:cNvPr id="30" name="コンテンツ プレースホルダー 2">
            <a:extLst>
              <a:ext uri="{FF2B5EF4-FFF2-40B4-BE49-F238E27FC236}">
                <a16:creationId xmlns:a16="http://schemas.microsoft.com/office/drawing/2014/main" id="{DAEDC401-CA74-1B0B-125F-959AE28F4362}"/>
              </a:ext>
            </a:extLst>
          </p:cNvPr>
          <p:cNvSpPr txBox="1">
            <a:spLocks/>
          </p:cNvSpPr>
          <p:nvPr/>
        </p:nvSpPr>
        <p:spPr>
          <a:xfrm>
            <a:off x="4972063" y="1096233"/>
            <a:ext cx="4953000" cy="57366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600">
                <a:highlight>
                  <a:srgbClr val="00FFFF"/>
                </a:highlight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ルールの工夫</a:t>
            </a:r>
            <a:r>
              <a:rPr lang="en-US" altLang="ja-JP" sz="1600" dirty="0">
                <a:highlight>
                  <a:srgbClr val="00FFFF"/>
                </a:highlight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③</a:t>
            </a:r>
            <a:r>
              <a:rPr lang="ja-JP" altLang="en-US" sz="1600" dirty="0">
                <a:highlight>
                  <a:srgbClr val="00FFFF"/>
                </a:highlight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　</a:t>
            </a: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バスケットボール</a:t>
            </a: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板に当たると１点、リングだと２点、入ると３点。など工夫する。</a:t>
            </a: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その他には、習っている子は、１点、</a:t>
            </a: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習っていな子は２点などと決めるといい。</a:t>
            </a: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160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600">
                <a:highlight>
                  <a:srgbClr val="00FFFF"/>
                </a:highlight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ルールの工夫</a:t>
            </a:r>
            <a:r>
              <a:rPr lang="en-US" altLang="ja-JP" sz="1600" dirty="0">
                <a:highlight>
                  <a:srgbClr val="00FFFF"/>
                </a:highlight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④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600">
                <a:highlight>
                  <a:srgbClr val="C0C0C0"/>
                </a:highlight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指示３</a:t>
            </a: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　味方全員がボールを触ってから得点で二点です。</a:t>
            </a: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600">
                <a:highlight>
                  <a:srgbClr val="C0C0C0"/>
                </a:highlight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指示４</a:t>
            </a: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　１度得点した人は、味方全員が得点するまで点を入れられません。</a:t>
            </a: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苦手な子が触れるようにルールを工夫をすることが重要になる。</a:t>
            </a:r>
            <a:endParaRPr lang="en-US" altLang="ja-JP" sz="16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60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工夫は少しずつ提示していく。</a:t>
            </a:r>
          </a:p>
        </p:txBody>
      </p:sp>
      <p:sp>
        <p:nvSpPr>
          <p:cNvPr id="31" name="角丸四角形吹き出し 30">
            <a:extLst>
              <a:ext uri="{FF2B5EF4-FFF2-40B4-BE49-F238E27FC236}">
                <a16:creationId xmlns:a16="http://schemas.microsoft.com/office/drawing/2014/main" id="{0D99C800-B0A0-2C46-1658-2B69EE18942D}"/>
              </a:ext>
            </a:extLst>
          </p:cNvPr>
          <p:cNvSpPr/>
          <p:nvPr/>
        </p:nvSpPr>
        <p:spPr>
          <a:xfrm>
            <a:off x="3247657" y="2064059"/>
            <a:ext cx="1635428" cy="812841"/>
          </a:xfrm>
          <a:prstGeom prst="wedgeRoundRectCallout">
            <a:avLst>
              <a:gd name="adj1" fmla="val -61680"/>
              <a:gd name="adj2" fmla="val -23217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味方が得点</a:t>
            </a:r>
            <a:endParaRPr kumimoji="1" lang="en-US" altLang="ja-JP" dirty="0">
              <a:solidFill>
                <a:schemeClr val="tx1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algn="ctr"/>
            <a:r>
              <a:rPr kumimoji="1" lang="ja-JP" altLang="en-US">
                <a:solidFill>
                  <a:schemeClr val="tx1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したら変わる。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FE6CC6F-128B-F6C7-7760-19FAF242E260}"/>
              </a:ext>
            </a:extLst>
          </p:cNvPr>
          <p:cNvSpPr/>
          <p:nvPr/>
        </p:nvSpPr>
        <p:spPr>
          <a:xfrm>
            <a:off x="3234439" y="2960504"/>
            <a:ext cx="383175" cy="65987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>
                <a:solidFill>
                  <a:schemeClr val="tx1"/>
                </a:solidFill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ゴール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C2B37A5-8EB7-27F4-42C5-8FB80FAF56A8}"/>
              </a:ext>
            </a:extLst>
          </p:cNvPr>
          <p:cNvSpPr/>
          <p:nvPr/>
        </p:nvSpPr>
        <p:spPr>
          <a:xfrm>
            <a:off x="539062" y="2966587"/>
            <a:ext cx="383175" cy="65987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>
                <a:solidFill>
                  <a:schemeClr val="tx1"/>
                </a:solidFill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ゴール</a:t>
            </a:r>
          </a:p>
        </p:txBody>
      </p:sp>
      <p:graphicFrame>
        <p:nvGraphicFramePr>
          <p:cNvPr id="32" name="表 31">
            <a:extLst>
              <a:ext uri="{FF2B5EF4-FFF2-40B4-BE49-F238E27FC236}">
                <a16:creationId xmlns:a16="http://schemas.microsoft.com/office/drawing/2014/main" id="{4F20E352-721F-AF02-A4DE-B4F5816AF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541655"/>
              </p:ext>
            </p:extLst>
          </p:nvPr>
        </p:nvGraphicFramePr>
        <p:xfrm>
          <a:off x="1080617" y="5764491"/>
          <a:ext cx="2326556" cy="958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278">
                  <a:extLst>
                    <a:ext uri="{9D8B030D-6E8A-4147-A177-3AD203B41FA5}">
                      <a16:colId xmlns:a16="http://schemas.microsoft.com/office/drawing/2014/main" val="2185102480"/>
                    </a:ext>
                  </a:extLst>
                </a:gridCol>
                <a:gridCol w="1163278">
                  <a:extLst>
                    <a:ext uri="{9D8B030D-6E8A-4147-A177-3AD203B41FA5}">
                      <a16:colId xmlns:a16="http://schemas.microsoft.com/office/drawing/2014/main" val="986141773"/>
                    </a:ext>
                  </a:extLst>
                </a:gridCol>
              </a:tblGrid>
              <a:tr h="958906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170909"/>
                  </a:ext>
                </a:extLst>
              </a:tr>
            </a:tbl>
          </a:graphicData>
        </a:graphic>
      </p:graphicFrame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7D1FE29A-3197-450C-30D9-177BCE4A09A3}"/>
              </a:ext>
            </a:extLst>
          </p:cNvPr>
          <p:cNvSpPr/>
          <p:nvPr/>
        </p:nvSpPr>
        <p:spPr>
          <a:xfrm>
            <a:off x="3396987" y="5939021"/>
            <a:ext cx="383175" cy="65987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>
                <a:solidFill>
                  <a:schemeClr val="tx1"/>
                </a:solidFill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ゴール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845DBFE6-C488-C789-28B5-2EB427DF4FE5}"/>
              </a:ext>
            </a:extLst>
          </p:cNvPr>
          <p:cNvSpPr/>
          <p:nvPr/>
        </p:nvSpPr>
        <p:spPr>
          <a:xfrm>
            <a:off x="698578" y="5939021"/>
            <a:ext cx="383175" cy="65987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>
                <a:solidFill>
                  <a:schemeClr val="tx1"/>
                </a:solidFill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ゴール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D08301D-BD74-EF2F-14C0-D9F978DDF07C}"/>
              </a:ext>
            </a:extLst>
          </p:cNvPr>
          <p:cNvSpPr/>
          <p:nvPr/>
        </p:nvSpPr>
        <p:spPr>
          <a:xfrm>
            <a:off x="1811788" y="5269386"/>
            <a:ext cx="919343" cy="40770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得点版</a:t>
            </a: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F8BE26F8-2006-E4FC-124F-3698E3013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970" y="4978062"/>
            <a:ext cx="444825" cy="77026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A63D0053-9D96-0EFB-7269-CBA19B0C2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974" y="4933374"/>
            <a:ext cx="444825" cy="770260"/>
          </a:xfrm>
          <a:prstGeom prst="rect">
            <a:avLst/>
          </a:prstGeom>
        </p:spPr>
      </p:pic>
      <p:sp>
        <p:nvSpPr>
          <p:cNvPr id="38" name="角丸四角形吹き出し 37">
            <a:extLst>
              <a:ext uri="{FF2B5EF4-FFF2-40B4-BE49-F238E27FC236}">
                <a16:creationId xmlns:a16="http://schemas.microsoft.com/office/drawing/2014/main" id="{365D84A8-CD60-F815-20AE-F77C1C2D89BC}"/>
              </a:ext>
            </a:extLst>
          </p:cNvPr>
          <p:cNvSpPr/>
          <p:nvPr/>
        </p:nvSpPr>
        <p:spPr>
          <a:xfrm>
            <a:off x="3459136" y="5297877"/>
            <a:ext cx="1445672" cy="516644"/>
          </a:xfrm>
          <a:prstGeom prst="wedgeRoundRectCallout">
            <a:avLst>
              <a:gd name="adj1" fmla="val -61680"/>
              <a:gd name="adj2" fmla="val -23217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増えていく。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127AE513-594F-D235-0494-52777A901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91" y="4950533"/>
            <a:ext cx="444825" cy="770260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F02568F4-157B-4BF5-A94F-A18EB1156E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895" t="5318" r="35432" b="62792"/>
          <a:stretch/>
        </p:blipFill>
        <p:spPr>
          <a:xfrm>
            <a:off x="5143323" y="2020591"/>
            <a:ext cx="1928325" cy="1269851"/>
          </a:xfrm>
          <a:prstGeom prst="rect">
            <a:avLst/>
          </a:prstGeom>
        </p:spPr>
      </p:pic>
      <p:sp>
        <p:nvSpPr>
          <p:cNvPr id="42" name="角丸四角形吹き出し 41">
            <a:extLst>
              <a:ext uri="{FF2B5EF4-FFF2-40B4-BE49-F238E27FC236}">
                <a16:creationId xmlns:a16="http://schemas.microsoft.com/office/drawing/2014/main" id="{32C5A018-78BF-0B09-0CB9-E10E4A3E9540}"/>
              </a:ext>
            </a:extLst>
          </p:cNvPr>
          <p:cNvSpPr/>
          <p:nvPr/>
        </p:nvSpPr>
        <p:spPr>
          <a:xfrm>
            <a:off x="8436990" y="1864631"/>
            <a:ext cx="1396039" cy="398855"/>
          </a:xfrm>
          <a:prstGeom prst="wedgeRoundRectCallout">
            <a:avLst>
              <a:gd name="adj1" fmla="val -169422"/>
              <a:gd name="adj2" fmla="val 6250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板は１点</a:t>
            </a:r>
          </a:p>
        </p:txBody>
      </p:sp>
      <p:sp>
        <p:nvSpPr>
          <p:cNvPr id="43" name="角丸四角形吹き出し 42">
            <a:extLst>
              <a:ext uri="{FF2B5EF4-FFF2-40B4-BE49-F238E27FC236}">
                <a16:creationId xmlns:a16="http://schemas.microsoft.com/office/drawing/2014/main" id="{B9D41E24-8B22-6973-EB5D-0B0067A5959D}"/>
              </a:ext>
            </a:extLst>
          </p:cNvPr>
          <p:cNvSpPr/>
          <p:nvPr/>
        </p:nvSpPr>
        <p:spPr>
          <a:xfrm>
            <a:off x="7607432" y="2343858"/>
            <a:ext cx="2199172" cy="398855"/>
          </a:xfrm>
          <a:prstGeom prst="wedgeRoundRectCallout">
            <a:avLst>
              <a:gd name="adj1" fmla="val -108541"/>
              <a:gd name="adj2" fmla="val 64864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リングは２点</a:t>
            </a:r>
          </a:p>
        </p:txBody>
      </p:sp>
      <p:sp>
        <p:nvSpPr>
          <p:cNvPr id="44" name="角丸四角形吹き出し 43">
            <a:extLst>
              <a:ext uri="{FF2B5EF4-FFF2-40B4-BE49-F238E27FC236}">
                <a16:creationId xmlns:a16="http://schemas.microsoft.com/office/drawing/2014/main" id="{3EFAD803-8FA3-D2ED-EE22-EF35249C24E3}"/>
              </a:ext>
            </a:extLst>
          </p:cNvPr>
          <p:cNvSpPr/>
          <p:nvPr/>
        </p:nvSpPr>
        <p:spPr>
          <a:xfrm>
            <a:off x="7607432" y="2849704"/>
            <a:ext cx="2199172" cy="398855"/>
          </a:xfrm>
          <a:prstGeom prst="wedgeRoundRectCallout">
            <a:avLst>
              <a:gd name="adj1" fmla="val -114971"/>
              <a:gd name="adj2" fmla="val -41492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入ると３点</a:t>
            </a:r>
          </a:p>
        </p:txBody>
      </p:sp>
    </p:spTree>
    <p:extLst>
      <p:ext uri="{BB962C8B-B14F-4D97-AF65-F5344CB8AC3E}">
        <p14:creationId xmlns:p14="http://schemas.microsoft.com/office/powerpoint/2010/main" val="3437283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487</Words>
  <Application>Microsoft Macintosh PowerPoint</Application>
  <PresentationFormat>A4 210 x 297 mm</PresentationFormat>
  <Paragraphs>72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UD Digi Kyokasho N-R</vt:lpstr>
      <vt:lpstr>UD Digi Kyokasho NP-B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>雅成 加藤</cp:lastModifiedBy>
  <cp:revision>2</cp:revision>
  <dcterms:created xsi:type="dcterms:W3CDTF">2024-07-02T04:42:12Z</dcterms:created>
  <dcterms:modified xsi:type="dcterms:W3CDTF">2024-07-06T08:56:46Z</dcterms:modified>
</cp:coreProperties>
</file>